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charts/chart1.xml" ContentType="application/vnd.openxmlformats-officedocument.drawingml.chart+xml"/>
  <Override PartName="/ppt/slides/_rels/slide23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20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6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5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60.jpeg" ContentType="image/jpeg"/>
  <Override PartName="/ppt/media/image59.jpeg" ContentType="image/jpeg"/>
  <Override PartName="/ppt/media/image58.jpeg" ContentType="image/jpeg"/>
  <Override PartName="/ppt/media/image54.jpeg" ContentType="image/jpeg"/>
  <Override PartName="/ppt/media/image62.jpeg" ContentType="image/jpeg"/>
  <Override PartName="/ppt/media/image53.jpeg" ContentType="image/jpeg"/>
  <Override PartName="/ppt/media/image49.jpeg" ContentType="image/jpeg"/>
  <Override PartName="/ppt/media/image46.jpeg" ContentType="image/jpeg"/>
  <Override PartName="/ppt/media/image45.jpeg" ContentType="image/jpeg"/>
  <Override PartName="/ppt/media/image52.jpeg" ContentType="image/jpeg"/>
  <Override PartName="/ppt/media/image48.jpeg" ContentType="image/jpeg"/>
  <Override PartName="/ppt/media/image44.jpeg" ContentType="image/jpeg"/>
  <Override PartName="/ppt/media/image40.jpeg" ContentType="image/jpeg"/>
  <Override PartName="/ppt/media/image39.jpeg" ContentType="image/jpeg"/>
  <Override PartName="/ppt/media/image36.png" ContentType="image/png"/>
  <Override PartName="/ppt/media/image35.jpeg" ContentType="image/jpeg"/>
  <Override PartName="/ppt/media/image33.jpeg" ContentType="image/jpeg"/>
  <Override PartName="/ppt/media/image32.jpeg" ContentType="image/jpeg"/>
  <Override PartName="/ppt/media/image29.jpeg" ContentType="image/jpeg"/>
  <Override PartName="/ppt/media/image51.jpeg" ContentType="image/jpeg"/>
  <Override PartName="/ppt/media/image34.jpeg" ContentType="image/jpeg"/>
  <Override PartName="/ppt/media/image27.jpeg" ContentType="image/jpeg"/>
  <Override PartName="/ppt/media/image26.jpeg" ContentType="image/jpeg"/>
  <Override PartName="/ppt/media/image42.jpeg" ContentType="image/jpeg"/>
  <Override PartName="/ppt/media/image25.jpeg" ContentType="image/jpeg"/>
  <Override PartName="/ppt/media/image22.jpeg" ContentType="image/jpeg"/>
  <Override PartName="/ppt/media/image23.jpeg" ContentType="image/jpeg"/>
  <Override PartName="/ppt/media/image21.jpeg" ContentType="image/jpeg"/>
  <Override PartName="/ppt/media/image24.jpeg" ContentType="image/jpeg"/>
  <Override PartName="/ppt/media/image28.jpeg" ContentType="image/jpeg"/>
  <Override PartName="/ppt/media/image19.jpeg" ContentType="image/jpeg"/>
  <Override PartName="/ppt/media/image17.jpeg" ContentType="image/jpeg"/>
  <Override PartName="/ppt/media/image16.jpeg" ContentType="image/jpeg"/>
  <Override PartName="/ppt/media/image31.jpeg" ContentType="image/jpeg"/>
  <Override PartName="/ppt/media/image15.jpeg" ContentType="image/jpeg"/>
  <Override PartName="/ppt/media/image11.jpeg" ContentType="image/jpeg"/>
  <Override PartName="/ppt/media/image30.jpeg" ContentType="image/jpeg"/>
  <Override PartName="/ppt/media/image10.jpeg" ContentType="image/jpeg"/>
  <Override PartName="/ppt/media/image55.png" ContentType="image/png"/>
  <Override PartName="/ppt/media/image37.png" ContentType="image/png"/>
  <Override PartName="/ppt/media/image8.jpeg" ContentType="image/jpeg"/>
  <Override PartName="/ppt/media/image41.jpeg" ContentType="image/jpeg"/>
  <Override PartName="/ppt/media/image7.jpeg" ContentType="image/jpeg"/>
  <Override PartName="/ppt/media/image50.jpeg" ContentType="image/jpeg"/>
  <Override PartName="/ppt/media/image13.jpeg" ContentType="image/jpeg"/>
  <Override PartName="/ppt/media/image4.png" ContentType="image/png"/>
  <Override PartName="/ppt/media/image56.png" ContentType="image/png"/>
  <Override PartName="/ppt/media/image12.jpeg" ContentType="image/jpeg"/>
  <Override PartName="/ppt/media/image20.jpeg" ContentType="image/jpeg"/>
  <Override PartName="/ppt/media/image9.jpeg" ContentType="image/jpeg"/>
  <Override PartName="/ppt/media/image3.png" ContentType="image/png"/>
  <Override PartName="/ppt/media/image43.jpeg" ContentType="image/jpeg"/>
  <Override PartName="/ppt/media/image18.jpeg" ContentType="image/jpeg"/>
  <Override PartName="/ppt/media/image38.jpeg" ContentType="image/jpeg"/>
  <Override PartName="/ppt/media/image6.jpeg" ContentType="image/jpeg"/>
  <Override PartName="/ppt/media/image57.png" ContentType="image/png"/>
  <Override PartName="/ppt/media/image5.jpeg" ContentType="image/jpeg"/>
  <Override PartName="/ppt/media/image61.jpeg" ContentType="image/jpeg"/>
  <Override PartName="/ppt/media/image2.png" ContentType="image/png"/>
  <Override PartName="/ppt/media/image14.jpeg" ContentType="image/jpeg"/>
  <Override PartName="/ppt/media/image47.jpeg" ContentType="image/jpeg"/>
  <Override PartName="/ppt/media/image1.png" ContentType="image/png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sz="1400">
                <a:solidFill>
                  <a:srgbClr val="595959"/>
                </a:solidFill>
                <a:latin typeface="Calibri"/>
              </a:rPr>
              <a:t>US Rail Safety Data By Year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label 0</c:f>
              <c:strCache>
                <c:ptCount val="1"/>
                <c:pt idx="0">
                  <c:v>Collisions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</c:spPr>
          <c:cat>
            <c:strRef>
              <c:f>categories</c:f>
              <c:strCach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10"/>
                <c:pt idx="0">
                  <c:v>2977</c:v>
                </c:pt>
                <c:pt idx="1">
                  <c:v>3077</c:v>
                </c:pt>
                <c:pt idx="2">
                  <c:v>3057</c:v>
                </c:pt>
                <c:pt idx="3">
                  <c:v>2936</c:v>
                </c:pt>
                <c:pt idx="4">
                  <c:v>2776</c:v>
                </c:pt>
                <c:pt idx="5">
                  <c:v>2429</c:v>
                </c:pt>
                <c:pt idx="6">
                  <c:v>1934</c:v>
                </c:pt>
                <c:pt idx="7">
                  <c:v>2052</c:v>
                </c:pt>
                <c:pt idx="8">
                  <c:v>2060</c:v>
                </c:pt>
                <c:pt idx="9">
                  <c:v>1967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Fatalities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</c:spPr>
          <c:cat>
            <c:strRef>
              <c:f>categories</c:f>
              <c:strCach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10"/>
                <c:pt idx="0">
                  <c:v>334</c:v>
                </c:pt>
                <c:pt idx="1">
                  <c:v>372</c:v>
                </c:pt>
                <c:pt idx="2">
                  <c:v>359</c:v>
                </c:pt>
                <c:pt idx="3">
                  <c:v>369</c:v>
                </c:pt>
                <c:pt idx="4">
                  <c:v>339</c:v>
                </c:pt>
                <c:pt idx="5">
                  <c:v>290</c:v>
                </c:pt>
                <c:pt idx="6">
                  <c:v>249</c:v>
                </c:pt>
                <c:pt idx="7">
                  <c:v>261</c:v>
                </c:pt>
                <c:pt idx="8">
                  <c:v>271</c:v>
                </c:pt>
                <c:pt idx="9">
                  <c:v>273</c:v>
                </c:pt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Injuries</c:v>
                </c:pt>
              </c:strCache>
            </c:strRef>
          </c:tx>
          <c:spPr>
            <a:solidFill>
              <a:srgbClr val="a5a5a5"/>
            </a:solidFill>
            <a:ln>
              <a:noFill/>
            </a:ln>
          </c:spPr>
          <c:cat>
            <c:strRef>
              <c:f>categories</c:f>
              <c:strCach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</c:strCache>
            </c:strRef>
          </c:cat>
          <c:val>
            <c:numRef>
              <c:f>2</c:f>
              <c:numCache>
                <c:formatCode>General</c:formatCode>
                <c:ptCount val="10"/>
                <c:pt idx="0">
                  <c:v>1035</c:v>
                </c:pt>
                <c:pt idx="1">
                  <c:v>1092</c:v>
                </c:pt>
                <c:pt idx="2">
                  <c:v>1051</c:v>
                </c:pt>
                <c:pt idx="3">
                  <c:v>1070</c:v>
                </c:pt>
                <c:pt idx="4">
                  <c:v>1062</c:v>
                </c:pt>
                <c:pt idx="5">
                  <c:v>992</c:v>
                </c:pt>
                <c:pt idx="6">
                  <c:v>743</c:v>
                </c:pt>
                <c:pt idx="7">
                  <c:v>886</c:v>
                </c:pt>
                <c:pt idx="8">
                  <c:v>1040</c:v>
                </c:pt>
                <c:pt idx="9">
                  <c:v>946</c:v>
                </c:pt>
              </c:numCache>
            </c:numRef>
          </c:val>
        </c:ser>
        <c:gapWidth val="219"/>
        <c:axId val="47622352"/>
        <c:axId val="41509005"/>
      </c:barChart>
      <c:catAx>
        <c:axId val="4762235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crossAx val="41509005"/>
        <c:crossesAt val="0"/>
        <c:auto val="1"/>
        <c:lblAlgn val="ctr"/>
        <c:lblOffset val="100"/>
      </c:catAx>
      <c:valAx>
        <c:axId val="41509005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majorTickMark val="none"/>
        <c:minorTickMark val="none"/>
        <c:tickLblPos val="nextTo"/>
        <c:spPr>
          <a:ln w="9360">
            <a:noFill/>
          </a:ln>
        </c:spPr>
        <c:crossAx val="47622352"/>
        <c:crossesAt val="0"/>
      </c:valAx>
      <c:spPr>
        <a:noFill/>
        <a:ln>
          <a:noFill/>
        </a:ln>
      </c:spPr>
    </c:plotArea>
    <c:legend>
      <c:legendPos val="b"/>
      <c:overlay val="0"/>
      <c:spPr>
        <a:noFill/>
        <a:ln>
          <a:noFill/>
        </a:ln>
      </c:spPr>
    </c:legend>
    <c:plotVisOnly val="1"/>
  </c:chart>
  <c:spPr>
    <a:noFill/>
    <a:ln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8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240" cy="45259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6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735560" y="1599840"/>
            <a:ext cx="5671800" cy="45255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9240" cy="5298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30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240" cy="215856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Click to edit the title text formatClick to edit Master title style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Sixth Outline Level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Seventh Outline LevelClick to edit Master text styles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en-US" sz="2800">
                <a:solidFill>
                  <a:srgbClr val="000000"/>
                </a:solidFill>
                <a:latin typeface="Calibri"/>
              </a:rPr>
              <a:t>Second level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Calibri"/>
              </a:rPr>
              <a:t>Third level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Fourth level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Fifth level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2/6/16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322CA3E0-580E-4FE7-8A3A-2B234987C288}" type="slidenum">
              <a:rPr lang="en-US" sz="1200">
                <a:solidFill>
                  <a:srgbClr val="8b8b8b"/>
                </a:solidFill>
                <a:latin typeface="Calibri"/>
              </a:rPr>
              <a:t>&lt;number&gt;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Click to edit the title text formatClick to edit Master title style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r>
              <a:rPr lang="en-US" sz="1200">
                <a:solidFill>
                  <a:srgbClr val="8b8b8b"/>
                </a:solidFill>
                <a:latin typeface="Calibri"/>
              </a:rPr>
              <a:t>2/6/16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p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F9F244EE-5116-480D-8165-19C75033B072}" type="slidenum">
              <a:rPr lang="en-US" sz="1200">
                <a:solidFill>
                  <a:srgbClr val="8b8b8b"/>
                </a:solidFill>
                <a:latin typeface="Calibri"/>
              </a:rPr>
              <a:t>&lt;number&gt;</a:t>
            </a:fld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3200">
                <a:latin typeface="Calibri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400">
                <a:latin typeface="Calibri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 sz="2000">
                <a:latin typeface="Calibri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Seventh Outline Level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8" Type="http://schemas.openxmlformats.org/officeDocument/2006/relationships/image" Target="../media/image12.jpeg"/><Relationship Id="rId9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17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slideLayout" Target="../slideLayouts/slideLayout1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slideLayout" Target="../slideLayouts/slideLayout1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slideLayout" Target="../slideLayouts/slideLayout1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image" Target="../media/image51.jpeg"/><Relationship Id="rId4" Type="http://schemas.openxmlformats.org/officeDocument/2006/relationships/slideLayout" Target="../slideLayouts/slideLayout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jpeg"/><Relationship Id="rId3" Type="http://schemas.openxmlformats.org/officeDocument/2006/relationships/image" Target="../media/image54.jpeg"/><Relationship Id="rId4" Type="http://schemas.openxmlformats.org/officeDocument/2006/relationships/slideLayout" Target="../slideLayouts/slideLayout17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slideLayout" Target="../slideLayouts/slideLayout6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4" Type="http://schemas.openxmlformats.org/officeDocument/2006/relationships/slideLayout" Target="../slideLayouts/slideLayout17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58.jpeg"/><Relationship Id="rId2" Type="http://schemas.openxmlformats.org/officeDocument/2006/relationships/image" Target="../media/image59.jpeg"/><Relationship Id="rId3" Type="http://schemas.openxmlformats.org/officeDocument/2006/relationships/image" Target="../media/image60.jpeg"/><Relationship Id="rId4" Type="http://schemas.openxmlformats.org/officeDocument/2006/relationships/image" Target="../media/image61.jpeg"/><Relationship Id="rId5" Type="http://schemas.openxmlformats.org/officeDocument/2006/relationships/image" Target="../media/image62.jpeg"/><Relationship Id="rId6" Type="http://schemas.openxmlformats.org/officeDocument/2006/relationships/slideLayout" Target="../slideLayouts/slideLayout17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slideLayout" Target="../slideLayouts/slideLayout17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slideLayout" Target="../slideLayouts/slideLayout1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slideLayout" Target="../slideLayouts/slideLayout1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image" Target="../media/image28.jpeg"/><Relationship Id="rId4" Type="http://schemas.openxmlformats.org/officeDocument/2006/relationships/slideLayout" Target="../slideLayouts/slideLayout1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5" Type="http://schemas.openxmlformats.org/officeDocument/2006/relationships/slideLayout" Target="../slideLayouts/slideLayout1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image" Target="../media/image35.jpeg"/><Relationship Id="rId4" Type="http://schemas.openxmlformats.org/officeDocument/2006/relationships/slideLayout" Target="../slideLayouts/slideLayout17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457200" y="274680"/>
            <a:ext cx="8229240" cy="63936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Railroads of Southern Maine</a:t>
            </a:r>
            <a:endParaRPr/>
          </a:p>
        </p:txBody>
      </p:sp>
      <p:pic>
        <p:nvPicPr>
          <p:cNvPr id="79" name="Content Placeholder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68200" y="1670760"/>
            <a:ext cx="4774680" cy="3580920"/>
          </a:xfrm>
          <a:prstGeom prst="rect">
            <a:avLst/>
          </a:prstGeom>
          <a:ln>
            <a:noFill/>
          </a:ln>
        </p:spPr>
      </p:pic>
      <p:pic>
        <p:nvPicPr>
          <p:cNvPr id="80" name="Picture 5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237280" y="1670760"/>
            <a:ext cx="2021760" cy="1322280"/>
          </a:xfrm>
          <a:prstGeom prst="rect">
            <a:avLst/>
          </a:prstGeom>
          <a:ln>
            <a:noFill/>
          </a:ln>
        </p:spPr>
      </p:pic>
      <p:pic>
        <p:nvPicPr>
          <p:cNvPr id="81" name="Picture 6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7419240" y="1668960"/>
            <a:ext cx="1604520" cy="2139840"/>
          </a:xfrm>
          <a:prstGeom prst="rect">
            <a:avLst/>
          </a:prstGeom>
          <a:ln>
            <a:noFill/>
          </a:ln>
        </p:spPr>
      </p:pic>
      <p:pic>
        <p:nvPicPr>
          <p:cNvPr id="82" name="Picture 7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2626920" y="5310720"/>
            <a:ext cx="2018880" cy="1317240"/>
          </a:xfrm>
          <a:prstGeom prst="rect">
            <a:avLst/>
          </a:prstGeom>
          <a:ln>
            <a:noFill/>
          </a:ln>
        </p:spPr>
      </p:pic>
      <p:pic>
        <p:nvPicPr>
          <p:cNvPr id="83" name="Picture 8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304920" y="5310720"/>
            <a:ext cx="2070000" cy="1347120"/>
          </a:xfrm>
          <a:prstGeom prst="rect">
            <a:avLst/>
          </a:prstGeom>
          <a:ln>
            <a:noFill/>
          </a:ln>
        </p:spPr>
      </p:pic>
      <p:pic>
        <p:nvPicPr>
          <p:cNvPr id="84" name="Picture 9" descr=""/>
          <p:cNvPicPr/>
          <p:nvPr/>
        </p:nvPicPr>
        <p:blipFill>
          <a:blip r:embed="rId6"/>
          <a:stretch>
            <a:fillRect/>
          </a:stretch>
        </p:blipFill>
        <p:spPr>
          <a:xfrm>
            <a:off x="4797720" y="5511240"/>
            <a:ext cx="1450440" cy="1087560"/>
          </a:xfrm>
          <a:prstGeom prst="rect">
            <a:avLst/>
          </a:prstGeom>
          <a:ln>
            <a:noFill/>
          </a:ln>
        </p:spPr>
      </p:pic>
      <p:pic>
        <p:nvPicPr>
          <p:cNvPr id="85" name="Picture 10" descr=""/>
          <p:cNvPicPr/>
          <p:nvPr/>
        </p:nvPicPr>
        <p:blipFill>
          <a:blip r:embed="rId7"/>
          <a:stretch>
            <a:fillRect/>
          </a:stretch>
        </p:blipFill>
        <p:spPr>
          <a:xfrm>
            <a:off x="6443280" y="4724280"/>
            <a:ext cx="2581560" cy="1936080"/>
          </a:xfrm>
          <a:prstGeom prst="rect">
            <a:avLst/>
          </a:prstGeom>
          <a:ln>
            <a:noFill/>
          </a:ln>
        </p:spPr>
      </p:pic>
      <p:pic>
        <p:nvPicPr>
          <p:cNvPr id="86" name="Picture 12" descr=""/>
          <p:cNvPicPr/>
          <p:nvPr/>
        </p:nvPicPr>
        <p:blipFill>
          <a:blip r:embed="rId8"/>
          <a:stretch>
            <a:fillRect/>
          </a:stretch>
        </p:blipFill>
        <p:spPr>
          <a:xfrm>
            <a:off x="5237280" y="3100680"/>
            <a:ext cx="2021760" cy="1516320"/>
          </a:xfrm>
          <a:prstGeom prst="rect">
            <a:avLst/>
          </a:prstGeom>
          <a:ln>
            <a:noFill/>
          </a:ln>
        </p:spPr>
      </p:pic>
      <p:sp>
        <p:nvSpPr>
          <p:cNvPr id="87" name="CustomShape 2"/>
          <p:cNvSpPr/>
          <p:nvPr/>
        </p:nvSpPr>
        <p:spPr>
          <a:xfrm>
            <a:off x="1484280" y="970920"/>
            <a:ext cx="6175080" cy="3646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A Railfan’s Guide to the Railroads of Southern Maine</a:t>
            </a:r>
            <a:endParaRPr/>
          </a:p>
        </p:txBody>
      </p:sp>
    </p:spTree>
  </p:cSld>
  <p:transition spd="slow" advTm="10000">
    <p:fade/>
  </p:transition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0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nodeType="with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freeze">
                            <p:stCondLst>
                              <p:cond delay="2000"/>
                            </p:stCondLst>
                            <p:childTnLst>
                              <p:par>
                                <p:cTn id="11" nodeType="afterEffect" fill="hold" presetClass="entr" presetID="4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freeze">
                            <p:stCondLst>
                              <p:cond delay="4000"/>
                            </p:stCondLst>
                            <p:childTnLst>
                              <p:par>
                                <p:cTn id="17" nodeType="after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freeze">
                            <p:stCondLst>
                              <p:cond delay="4500"/>
                            </p:stCondLst>
                            <p:childTnLst>
                              <p:par>
                                <p:cTn id="26" nodeType="after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freeze">
                            <p:stCondLst>
                              <p:cond delay="5000"/>
                            </p:stCondLst>
                            <p:childTnLst>
                              <p:par>
                                <p:cTn id="39" nodeType="after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freeze">
                            <p:stCondLst>
                              <p:cond delay="5500"/>
                            </p:stCondLst>
                            <p:childTnLst>
                              <p:par>
                                <p:cTn id="44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Finding Cooks from Amtrak</a:t>
            </a:r>
            <a:endParaRPr/>
          </a:p>
        </p:txBody>
      </p:sp>
      <p:sp>
        <p:nvSpPr>
          <p:cNvPr id="127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1. Head north on Thompson's Point toward Fore River Parkway Trail drive 0.2 mi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2. Turn right onto Fore River Pkwy drive 256 ft.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3. Turn right to merge onto I-295 S drive 1.0 mi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4. Take exit 4 to merge onto U.S. 1 S toward Main St drive 2.7 mi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5. Turn left onto Pleasant Hill Rd drive 1.4 mi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6. Turn right to stay on Pleasant Hill Rd drive 0.2 mi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7. Continue onto Chamberlain Rd drive 0.6 mi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8. Continue onto Highland Ave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Destination will be on the right in 0.1 m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2000">
                <a:solidFill>
                  <a:srgbClr val="000000"/>
                </a:solidFill>
                <a:latin typeface="Calibri"/>
              </a:rPr>
              <a:t>43°35'13.1"N 70°18'45.8"W</a:t>
            </a:r>
            <a:endParaRPr/>
          </a:p>
        </p:txBody>
      </p:sp>
    </p:spTree>
  </p:cSld>
  <p:transition spd="med" advTm="10000">
    <p:fade/>
  </p:transition>
  <p:timing>
    <p:tnLst>
      <p:par>
        <p:cTn id="172" dur="indefinite" restart="never" nodeType="tmRoot">
          <p:childTnLst>
            <p:seq>
              <p:cTn id="173" nodeType="mainSeq">
                <p:childTnLst>
                  <p:par>
                    <p:cTn id="174" fill="freeze">
                      <p:stCondLst>
                        <p:cond delay="0"/>
                      </p:stCondLst>
                      <p:childTnLst>
                        <p:par>
                          <p:cTn id="175" fill="freeze">
                            <p:stCondLst>
                              <p:cond delay="0"/>
                            </p:stCondLst>
                            <p:childTnLst>
                              <p:par>
                                <p:cTn id="176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178" dur="2000"/>
                                        <p:tgtEl>
                                          <p:spTgt spid="127">
                                            <p:txEl>
                                              <p:pRg st="0" end="7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freeze">
                            <p:stCondLst>
                              <p:cond delay="2000"/>
                            </p:stCondLst>
                            <p:childTnLst>
                              <p:par>
                                <p:cTn id="180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79" end="1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182" dur="2000"/>
                                        <p:tgtEl>
                                          <p:spTgt spid="127">
                                            <p:txEl>
                                              <p:pRg st="79" end="12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freeze">
                            <p:stCondLst>
                              <p:cond delay="4000"/>
                            </p:stCondLst>
                            <p:childTnLst>
                              <p:par>
                                <p:cTn id="184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28" end="17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186" dur="2000"/>
                                        <p:tgtEl>
                                          <p:spTgt spid="127">
                                            <p:txEl>
                                              <p:pRg st="128" end="17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freeze">
                            <p:stCondLst>
                              <p:cond delay="6000"/>
                            </p:stCondLst>
                            <p:childTnLst>
                              <p:par>
                                <p:cTn id="188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77" end="24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190" dur="2000"/>
                                        <p:tgtEl>
                                          <p:spTgt spid="127">
                                            <p:txEl>
                                              <p:pRg st="177" end="24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freeze">
                            <p:stCondLst>
                              <p:cond delay="8000"/>
                            </p:stCondLst>
                            <p:childTnLst>
                              <p:par>
                                <p:cTn id="192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43" end="29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194" dur="2000"/>
                                        <p:tgtEl>
                                          <p:spTgt spid="127">
                                            <p:txEl>
                                              <p:pRg st="243" end="29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freeze">
                            <p:stCondLst>
                              <p:cond delay="10000"/>
                            </p:stCondLst>
                            <p:childTnLst>
                              <p:par>
                                <p:cTn id="196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91" end="3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198" dur="2000"/>
                                        <p:tgtEl>
                                          <p:spTgt spid="127">
                                            <p:txEl>
                                              <p:pRg st="291" end="34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freeze">
                            <p:stCondLst>
                              <p:cond delay="12000"/>
                            </p:stCondLst>
                            <p:childTnLst>
                              <p:par>
                                <p:cTn id="200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46" end="39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202" dur="2000"/>
                                        <p:tgtEl>
                                          <p:spTgt spid="127">
                                            <p:txEl>
                                              <p:pRg st="346" end="39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freeze">
                            <p:stCondLst>
                              <p:cond delay="14000"/>
                            </p:stCondLst>
                            <p:childTnLst>
                              <p:par>
                                <p:cTn id="204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391" end="4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206" dur="2000"/>
                                        <p:tgtEl>
                                          <p:spTgt spid="127">
                                            <p:txEl>
                                              <p:pRg st="391" end="4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freeze">
                            <p:stCondLst>
                              <p:cond delay="16000"/>
                            </p:stCondLst>
                            <p:childTnLst>
                              <p:par>
                                <p:cTn id="208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21" end="4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210" dur="2000"/>
                                        <p:tgtEl>
                                          <p:spTgt spid="127">
                                            <p:txEl>
                                              <p:pRg st="421" end="46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Finding Cooks from Amtrak</a:t>
            </a:r>
            <a:endParaRPr/>
          </a:p>
        </p:txBody>
      </p:sp>
      <p:pic>
        <p:nvPicPr>
          <p:cNvPr id="129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295280" y="1670040"/>
            <a:ext cx="2169000" cy="4943520"/>
          </a:xfrm>
          <a:prstGeom prst="rect">
            <a:avLst/>
          </a:prstGeom>
          <a:ln>
            <a:noFill/>
          </a:ln>
        </p:spPr>
      </p:pic>
      <p:pic>
        <p:nvPicPr>
          <p:cNvPr id="130" name="Picture 4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179600" y="1670040"/>
            <a:ext cx="3878280" cy="4943520"/>
          </a:xfrm>
          <a:prstGeom prst="rect">
            <a:avLst/>
          </a:prstGeom>
          <a:ln>
            <a:noFill/>
          </a:ln>
        </p:spPr>
      </p:pic>
    </p:spTree>
  </p:cSld>
  <p:transition spd="med" advTm="10000">
    <p:fade/>
  </p:transition>
  <p:timing>
    <p:tnLst>
      <p:par>
        <p:cTn id="211" dur="indefinite" restart="never" nodeType="tmRoot">
          <p:childTnLst>
            <p:seq>
              <p:cTn id="212" nodeType="mainSeq">
                <p:childTnLst>
                  <p:par>
                    <p:cTn id="213" fill="freeze">
                      <p:stCondLst>
                        <p:cond delay="0"/>
                      </p:stCondLst>
                      <p:childTnLst>
                        <p:par>
                          <p:cTn id="214" fill="freeze">
                            <p:stCondLst>
                              <p:cond delay="0"/>
                            </p:stCondLst>
                            <p:childTnLst>
                              <p:par>
                                <p:cTn id="215" nodeType="withEffect" fill="hold" presetClass="entr" presetID="4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7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1"/>
                                          </p:val>
                                        </p:tav>
                                        <p:tav tm="50000">
                                          <p:val>
                                            <p:strVal val="0.94999998807907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freeze">
                            <p:stCondLst>
                              <p:cond delay="1000"/>
                            </p:stCondLst>
                            <p:childTnLst>
                              <p:par>
                                <p:cTn id="222" nodeType="afterEffect" fill="hold" presetClass="entr" presetID="4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8000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5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1"/>
                                          </p:val>
                                        </p:tav>
                                        <p:tav tm="50000">
                                          <p:val>
                                            <p:strVal val="0.94999998807907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2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4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04920" y="274680"/>
            <a:ext cx="5105160" cy="3828600"/>
          </a:xfrm>
          <a:prstGeom prst="rect">
            <a:avLst/>
          </a:prstGeom>
          <a:ln>
            <a:noFill/>
          </a:ln>
        </p:spPr>
      </p:pic>
      <p:pic>
        <p:nvPicPr>
          <p:cNvPr id="132" name="Picture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52280" y="3276720"/>
            <a:ext cx="5121360" cy="3078000"/>
          </a:xfrm>
          <a:prstGeom prst="rect">
            <a:avLst/>
          </a:prstGeom>
          <a:ln>
            <a:noFill/>
          </a:ln>
        </p:spPr>
      </p:pic>
      <p:pic>
        <p:nvPicPr>
          <p:cNvPr id="133" name="Picture 2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562720" y="1905120"/>
            <a:ext cx="3504960" cy="2803680"/>
          </a:xfrm>
          <a:prstGeom prst="rect">
            <a:avLst/>
          </a:prstGeom>
          <a:ln>
            <a:noFill/>
          </a:ln>
        </p:spPr>
      </p:pic>
      <p:sp>
        <p:nvSpPr>
          <p:cNvPr id="134" name="TextShape 1"/>
          <p:cNvSpPr txBox="1"/>
          <p:nvPr/>
        </p:nvSpPr>
        <p:spPr>
          <a:xfrm>
            <a:off x="5410080" y="274680"/>
            <a:ext cx="327636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PanAm</a:t>
            </a:r>
            <a:endParaRPr/>
          </a:p>
        </p:txBody>
      </p:sp>
    </p:spTree>
  </p:cSld>
  <p:transition spd="med" advTm="10000">
    <p:fade/>
  </p:transition>
  <p:timing>
    <p:tnLst>
      <p:par>
        <p:cTn id="228" dur="indefinite" restart="never" nodeType="tmRoot">
          <p:childTnLst>
            <p:seq>
              <p:cTn id="229" nodeType="mainSeq">
                <p:childTnLst>
                  <p:par>
                    <p:cTn id="230" fill="freeze">
                      <p:stCondLst>
                        <p:cond delay="0"/>
                      </p:stCondLst>
                      <p:childTnLst>
                        <p:par>
                          <p:cTn id="231" fill="freeze">
                            <p:stCondLst>
                              <p:cond delay="0"/>
                            </p:stCondLst>
                            <p:childTnLst>
                              <p:par>
                                <p:cTn id="232" nodeType="withEffect" fill="hold" presetClass="emph" presetID="8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  <p:par>
                          <p:cTn id="233" fill="freeze">
                            <p:stCondLst>
                              <p:cond delay="2000"/>
                            </p:stCondLst>
                            <p:childTnLst>
                              <p:par>
                                <p:cTn id="234" nodeType="afterEffect" fill="hold" presetClass="entr" presetID="5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6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freeze">
                            <p:stCondLst>
                              <p:cond delay="3000"/>
                            </p:stCondLst>
                            <p:childTnLst>
                              <p:par>
                                <p:cTn id="238" nodeType="afterEffect" fill="hold" presetClass="entr" presetID="3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0" dur="8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41" dur="8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2" dur="8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3" dur="8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freeze">
                            <p:stCondLst>
                              <p:cond delay="4000"/>
                            </p:stCondLst>
                            <p:childTnLst>
                              <p:par>
                                <p:cTn id="247" nodeType="afterEffect" fill="hold" presetClass="entr" presetID="5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1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2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5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Shape 1"/>
          <p:cNvSpPr txBox="1"/>
          <p:nvPr/>
        </p:nvSpPr>
        <p:spPr>
          <a:xfrm>
            <a:off x="457200" y="274680"/>
            <a:ext cx="3200040" cy="21632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000">
                <a:solidFill>
                  <a:srgbClr val="000000"/>
                </a:solidFill>
                <a:latin typeface="Calibri"/>
              </a:rPr>
              <a:t>Rigby Yard, South Portland</a:t>
            </a:r>
            <a:endParaRPr/>
          </a:p>
        </p:txBody>
      </p:sp>
      <p:pic>
        <p:nvPicPr>
          <p:cNvPr id="136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3543480"/>
            <a:ext cx="4419360" cy="3314520"/>
          </a:xfrm>
          <a:prstGeom prst="rect">
            <a:avLst/>
          </a:prstGeom>
          <a:ln>
            <a:noFill/>
          </a:ln>
        </p:spPr>
      </p:pic>
      <p:pic>
        <p:nvPicPr>
          <p:cNvPr id="137" name="Picture 4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556080" y="274680"/>
            <a:ext cx="5587560" cy="4190760"/>
          </a:xfrm>
          <a:prstGeom prst="rect">
            <a:avLst/>
          </a:prstGeom>
          <a:ln>
            <a:noFill/>
          </a:ln>
        </p:spPr>
      </p:pic>
      <p:pic>
        <p:nvPicPr>
          <p:cNvPr id="138" name="Picture 5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4835520" y="3867120"/>
            <a:ext cx="3962160" cy="2971440"/>
          </a:xfrm>
          <a:prstGeom prst="rect">
            <a:avLst/>
          </a:prstGeom>
          <a:ln>
            <a:noFill/>
          </a:ln>
        </p:spPr>
      </p:pic>
      <p:sp>
        <p:nvSpPr>
          <p:cNvPr id="139" name="TextShape 2"/>
          <p:cNvSpPr txBox="1"/>
          <p:nvPr/>
        </p:nvSpPr>
        <p:spPr>
          <a:xfrm>
            <a:off x="1188720" y="2373480"/>
            <a:ext cx="2095200" cy="100980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200">
                <a:latin typeface="Arial"/>
              </a:rPr>
              <a:t>43°37'24.2"N 70°17'54.4"W</a:t>
            </a:r>
            <a:endParaRPr/>
          </a:p>
          <a:p>
            <a:endParaRPr/>
          </a:p>
        </p:txBody>
      </p:sp>
    </p:spTree>
  </p:cSld>
  <p:transition spd="med" advTm="10000">
    <p:fade/>
  </p:transition>
  <p:timing>
    <p:tnLst>
      <p:par>
        <p:cTn id="254" dur="indefinite" restart="never" nodeType="tmRoot">
          <p:childTnLst>
            <p:seq>
              <p:cTn id="255" nodeType="mainSeq">
                <p:childTnLst>
                  <p:par>
                    <p:cTn id="256" fill="freeze">
                      <p:stCondLst>
                        <p:cond delay="0"/>
                      </p:stCondLst>
                      <p:childTnLst>
                        <p:par>
                          <p:cTn id="257" fill="freeze">
                            <p:stCondLst>
                              <p:cond delay="0"/>
                            </p:stCondLst>
                            <p:childTnLst>
                              <p:par>
                                <p:cTn id="258" nodeType="with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26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freeze">
                            <p:stCondLst>
                              <p:cond delay="500"/>
                            </p:stCondLst>
                            <p:childTnLst>
                              <p:par>
                                <p:cTn id="262" nodeType="after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26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freeze">
                            <p:stCondLst>
                              <p:cond delay="1000"/>
                            </p:stCondLst>
                            <p:childTnLst>
                              <p:par>
                                <p:cTn id="266" nodeType="after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2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4768560" y="365760"/>
            <a:ext cx="4114800" cy="1142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000">
                <a:latin typeface="Calibri"/>
              </a:rPr>
              <a:t>Royal Junction</a:t>
            </a:r>
            <a:endParaRPr/>
          </a:p>
        </p:txBody>
      </p:sp>
      <p:pic>
        <p:nvPicPr>
          <p:cNvPr id="14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3400" y="63720"/>
            <a:ext cx="4572000" cy="3410640"/>
          </a:xfrm>
          <a:prstGeom prst="rect">
            <a:avLst/>
          </a:prstGeom>
          <a:ln>
            <a:noFill/>
          </a:ln>
        </p:spPr>
      </p:pic>
      <p:pic>
        <p:nvPicPr>
          <p:cNvPr id="142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191760" y="2475720"/>
            <a:ext cx="5943600" cy="4398120"/>
          </a:xfrm>
          <a:prstGeom prst="rect">
            <a:avLst/>
          </a:prstGeom>
          <a:ln>
            <a:noFill/>
          </a:ln>
        </p:spPr>
      </p:pic>
      <p:sp>
        <p:nvSpPr>
          <p:cNvPr id="143" name="TextShape 2"/>
          <p:cNvSpPr txBox="1"/>
          <p:nvPr/>
        </p:nvSpPr>
        <p:spPr>
          <a:xfrm>
            <a:off x="434880" y="4593600"/>
            <a:ext cx="2194560" cy="91440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600">
                <a:latin typeface="Arial"/>
              </a:rPr>
              <a:t>43°47'54.9"N 70°13'24.5"W</a:t>
            </a:r>
            <a:endParaRPr/>
          </a:p>
        </p:txBody>
      </p:sp>
    </p:spTree>
  </p:cSld>
  <p:transition spd="med" advTm="10000">
    <p:fade/>
  </p:transition>
  <p:timing>
    <p:tnLst>
      <p:par>
        <p:cTn id="269" dur="indefinite" restart="never" nodeType="tmRoot">
          <p:childTnLst>
            <p:seq>
              <p:cTn id="270" nodeType="mainSeq">
                <p:childTnLst>
                  <p:par>
                    <p:cTn id="271" fill="freeze">
                      <p:stCondLst>
                        <p:cond delay="0"/>
                      </p:stCondLst>
                      <p:childTnLst>
                        <p:par>
                          <p:cTn id="272" fill="freeze">
                            <p:stCondLst>
                              <p:cond delay="0"/>
                            </p:stCondLst>
                            <p:childTnLst>
                              <p:par>
                                <p:cTn id="273" nodeType="withEffect" fill="hold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 additive="repl">
                                        <p:cTn id="275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freeze">
                            <p:stCondLst>
                              <p:cond delay="2000"/>
                            </p:stCondLst>
                            <p:childTnLst>
                              <p:par>
                                <p:cTn id="277" nodeType="afterEffect" fill="hold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 additive="repl">
                                        <p:cTn id="279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freeze">
                            <p:stCondLst>
                              <p:cond delay="4000"/>
                            </p:stCondLst>
                            <p:childTnLst>
                              <p:par>
                                <p:cTn id="281" nodeType="after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5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6" dur="1000" fill="hold"/>
                                        <p:tgtEl>
                                          <p:spTgt spid="143">
                                            <p:txEl>
                                              <p:pRg st="0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2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Danville, Auburn</a:t>
            </a:r>
            <a:endParaRPr/>
          </a:p>
        </p:txBody>
      </p:sp>
      <p:pic>
        <p:nvPicPr>
          <p:cNvPr id="145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1200240"/>
            <a:ext cx="4190760" cy="3142800"/>
          </a:xfrm>
          <a:prstGeom prst="rect">
            <a:avLst/>
          </a:prstGeom>
          <a:ln>
            <a:noFill/>
          </a:ln>
        </p:spPr>
      </p:pic>
      <p:pic>
        <p:nvPicPr>
          <p:cNvPr id="146" name="Picture 4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800600" y="1200240"/>
            <a:ext cx="4343040" cy="3257280"/>
          </a:xfrm>
          <a:prstGeom prst="rect">
            <a:avLst/>
          </a:prstGeom>
          <a:ln>
            <a:noFill/>
          </a:ln>
        </p:spPr>
      </p:pic>
      <p:pic>
        <p:nvPicPr>
          <p:cNvPr id="147" name="Picture 3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4648320" y="3486240"/>
            <a:ext cx="4495320" cy="3371400"/>
          </a:xfrm>
          <a:prstGeom prst="rect">
            <a:avLst/>
          </a:prstGeom>
          <a:ln>
            <a:noFill/>
          </a:ln>
        </p:spPr>
      </p:pic>
    </p:spTree>
  </p:cSld>
  <p:transition spd="med" advTm="10000">
    <p:fade/>
  </p:transition>
  <p:timing>
    <p:tnLst>
      <p:par>
        <p:cTn id="291" dur="indefinite" restart="never" nodeType="tmRoot">
          <p:childTnLst>
            <p:seq>
              <p:cTn id="292" nodeType="mainSeq">
                <p:childTnLst>
                  <p:par>
                    <p:cTn id="293" fill="freeze">
                      <p:stCondLst>
                        <p:cond delay="0"/>
                      </p:stCondLst>
                      <p:childTnLst>
                        <p:par>
                          <p:cTn id="294" fill="freeze">
                            <p:stCondLst>
                              <p:cond delay="0"/>
                            </p:stCondLst>
                            <p:childTnLst>
                              <p:par>
                                <p:cTn id="295" nodeType="withEffect" fill="hold" presetClass="entr" presetID="1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7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up)" transition="in">
                                      <p:cBhvr additive="repl">
                                        <p:cTn id="29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freeze">
                            <p:stCondLst>
                              <p:cond delay="500"/>
                            </p:stCondLst>
                            <p:childTnLst>
                              <p:par>
                                <p:cTn id="300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out">
                                      <p:cBhvr additive="repl">
                                        <p:cTn id="302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freeze">
                            <p:stCondLst>
                              <p:cond delay="2500"/>
                            </p:stCondLst>
                            <p:childTnLst>
                              <p:par>
                                <p:cTn id="304" nodeType="afterEffect" fill="hold" presetClass="entr" presetID="2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freeze">
                            <p:stCondLst>
                              <p:cond delay="3500"/>
                            </p:stCondLst>
                            <p:childTnLst>
                              <p:par>
                                <p:cTn id="315" nodeType="afterEffect" fill="hold" presetClass="entr" presetID="3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1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1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0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freeze">
                            <p:stCondLst>
                              <p:cond delay="5500"/>
                            </p:stCondLst>
                            <p:childTnLst>
                              <p:par>
                                <p:cTn id="322" nodeType="afterEffect" fill="hold" presetClass="emph" presetID="6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Rigby To Danville</a:t>
            </a:r>
            <a:endParaRPr/>
          </a:p>
        </p:txBody>
      </p:sp>
      <p:sp>
        <p:nvSpPr>
          <p:cNvPr id="14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Head south on Sunset Ave toward Union St, 52 ft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Turn right onto Union St, 0.1 mi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Turn left onto Main St, 0.4 mi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Use the right lane to take the Maine Turnpike ramp to Interstate 95/Interstate 295, 194 ft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Follow I-95 N/Maine Turnpike to Auburn. Take exit 75 from I-95 N/Maine Turnpike, 30 min (32.0 mi)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Turn right onto ME-100 S/ME-4 S/US-202 W/Washington St S, 1.0 mi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Turn left onto Moose Brook Rd, 0.5 mi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Turn left onto Old Danville Rd, 0.2 mi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Turn right onto Dunlap St, 23 ft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Danville Junction is at 44°01'16.1"N 70°15'55.2"W</a:t>
            </a:r>
            <a:endParaRPr/>
          </a:p>
        </p:txBody>
      </p:sp>
    </p:spTree>
  </p:cSld>
  <p:transition spd="med" advTm="10000">
    <p:fade/>
  </p:transition>
  <p:timing>
    <p:tnLst>
      <p:par>
        <p:cTn id="323" dur="indefinite" restart="never" nodeType="tmRoot">
          <p:childTnLst>
            <p:seq>
              <p:cTn id="324" nodeType="mainSeq">
                <p:childTnLst>
                  <p:par>
                    <p:cTn id="325" fill="freeze">
                      <p:stCondLst>
                        <p:cond delay="0"/>
                      </p:stCondLst>
                      <p:childTnLst>
                        <p:par>
                          <p:cTn id="326" fill="freeze">
                            <p:stCondLst>
                              <p:cond delay="0"/>
                            </p:stCondLst>
                            <p:childTnLst/>
                          </p:cTn>
                        </p:par>
                        <p:par>
                          <p:cTn id="327" fill="freeze">
                            <p:stCondLst>
                              <p:cond delay="5600"/>
                            </p:stCondLst>
                            <p:childTnLst/>
                          </p:cTn>
                        </p:par>
                        <p:par>
                          <p:cTn id="328" fill="freeze">
                            <p:stCondLst>
                              <p:cond delay="6600"/>
                            </p:stCondLst>
                            <p:childTnLst/>
                          </p:cTn>
                        </p:par>
                        <p:par>
                          <p:cTn id="329" fill="freeze">
                            <p:stCondLst>
                              <p:cond delay="7600"/>
                            </p:stCondLst>
                            <p:childTnLst/>
                          </p:cTn>
                        </p:par>
                        <p:par>
                          <p:cTn id="330" fill="freeze">
                            <p:stCondLst>
                              <p:cond delay="8600"/>
                            </p:stCondLst>
                            <p:childTnLst/>
                          </p:cTn>
                        </p:par>
                        <p:par>
                          <p:cTn id="331" fill="freeze">
                            <p:stCondLst>
                              <p:cond delay="9600"/>
                            </p:stCondLst>
                            <p:childTnLst/>
                          </p:cTn>
                        </p:par>
                        <p:par>
                          <p:cTn id="332" fill="freeze">
                            <p:stCondLst>
                              <p:cond delay="10600"/>
                            </p:stCondLst>
                            <p:childTnLst/>
                          </p:cTn>
                        </p:par>
                        <p:par>
                          <p:cTn id="333" fill="freeze">
                            <p:stCondLst>
                              <p:cond delay="11600"/>
                            </p:stCondLst>
                            <p:childTnLst/>
                          </p:cTn>
                        </p:par>
                        <p:par>
                          <p:cTn id="334" fill="freeze">
                            <p:stCondLst>
                              <p:cond delay="12600"/>
                            </p:stCondLst>
                            <p:childTnLst/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Saint Lawrence &amp; Atlantic</a:t>
            </a:r>
            <a:endParaRPr/>
          </a:p>
        </p:txBody>
      </p:sp>
      <p:sp>
        <p:nvSpPr>
          <p:cNvPr id="151" name="CustomShape 2"/>
          <p:cNvSpPr/>
          <p:nvPr/>
        </p:nvSpPr>
        <p:spPr>
          <a:xfrm>
            <a:off x="3162240" y="6090480"/>
            <a:ext cx="2819160" cy="609120"/>
          </a:xfrm>
          <a:prstGeom prst="roundRect">
            <a:avLst>
              <a:gd name="adj" fmla="val 50000"/>
            </a:avLst>
          </a:prstGeom>
          <a:solidFill>
            <a:srgbClr val="fa8006"/>
          </a:solidFill>
          <a:ln w="25560">
            <a:solidFill>
              <a:srgbClr val="ffff00"/>
            </a:solidFill>
            <a:round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Calibri"/>
              </a:rPr>
              <a:t>Danville</a:t>
            </a:r>
            <a:endParaRPr/>
          </a:p>
        </p:txBody>
      </p:sp>
      <p:pic>
        <p:nvPicPr>
          <p:cNvPr id="152" name="Picture 4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43400" y="1158840"/>
            <a:ext cx="4566240" cy="3352320"/>
          </a:xfrm>
          <a:prstGeom prst="rect">
            <a:avLst/>
          </a:prstGeom>
          <a:ln>
            <a:noFill/>
          </a:ln>
        </p:spPr>
      </p:pic>
      <p:pic>
        <p:nvPicPr>
          <p:cNvPr id="153" name="Picture 5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59640" y="1634760"/>
            <a:ext cx="3814560" cy="2860920"/>
          </a:xfrm>
          <a:prstGeom prst="rect">
            <a:avLst/>
          </a:prstGeom>
          <a:ln>
            <a:noFill/>
          </a:ln>
        </p:spPr>
      </p:pic>
      <p:pic>
        <p:nvPicPr>
          <p:cNvPr id="154" name="Picture 3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775240" y="3549960"/>
            <a:ext cx="3593160" cy="2357280"/>
          </a:xfrm>
          <a:prstGeom prst="rect">
            <a:avLst/>
          </a:prstGeom>
          <a:ln>
            <a:noFill/>
          </a:ln>
        </p:spPr>
      </p:pic>
    </p:spTree>
  </p:cSld>
  <p:transition spd="med" advTm="10000">
    <p:fade/>
  </p:transition>
  <p:timing>
    <p:tnLst>
      <p:par>
        <p:cTn id="335" dur="indefinite" restart="never" nodeType="tmRoot">
          <p:childTnLst>
            <p:seq>
              <p:cTn id="336" nodeType="mainSeq">
                <p:childTnLst>
                  <p:par>
                    <p:cTn id="337" fill="freeze">
                      <p:stCondLst>
                        <p:cond delay="0"/>
                      </p:stCondLst>
                      <p:childTnLst>
                        <p:par>
                          <p:cTn id="338" fill="freeze">
                            <p:stCondLst>
                              <p:cond delay="0"/>
                            </p:stCondLst>
                            <p:childTnLst>
                              <p:par>
                                <p:cTn id="339" nodeType="withEffect" fill="hold" presetClass="entr" presetID="4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 additive="repl">
                                        <p:cTn id="34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freeze">
                            <p:stCondLst>
                              <p:cond delay="500"/>
                            </p:stCondLst>
                            <p:childTnLst>
                              <p:par>
                                <p:cTn id="343" nodeType="afterEffect" fill="hold" presetClass="entr" presetID="4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 additive="repl">
                                        <p:cTn id="34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freeze">
                            <p:stCondLst>
                              <p:cond delay="1000"/>
                            </p:stCondLst>
                            <p:childTnLst>
                              <p:par>
                                <p:cTn id="347" nodeType="afterEffect" fill="hold" presetClass="entr" presetID="4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 additive="repl">
                                        <p:cTn id="34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freeze">
                            <p:stCondLst>
                              <p:cond delay="1500"/>
                            </p:stCondLst>
                            <p:childTnLst>
                              <p:par>
                                <p:cTn id="351" nodeType="after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out">
                                      <p:cBhvr additive="repl">
                                        <p:cTn id="35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152280" y="152280"/>
            <a:ext cx="3657240" cy="5630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Leeds Junction</a:t>
            </a:r>
            <a:endParaRPr/>
          </a:p>
        </p:txBody>
      </p:sp>
      <p:pic>
        <p:nvPicPr>
          <p:cNvPr id="156" name="Picture 4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0160" y="751320"/>
            <a:ext cx="3352320" cy="2514240"/>
          </a:xfrm>
          <a:prstGeom prst="rect">
            <a:avLst/>
          </a:prstGeom>
          <a:ln>
            <a:noFill/>
          </a:ln>
        </p:spPr>
      </p:pic>
      <p:pic>
        <p:nvPicPr>
          <p:cNvPr id="157" name="Picture 2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624480" y="5400"/>
            <a:ext cx="5536800" cy="4152600"/>
          </a:xfrm>
          <a:prstGeom prst="rect">
            <a:avLst/>
          </a:prstGeom>
          <a:ln>
            <a:noFill/>
          </a:ln>
        </p:spPr>
      </p:pic>
      <p:pic>
        <p:nvPicPr>
          <p:cNvPr id="158" name="Picture 3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286720" y="2819520"/>
            <a:ext cx="6855120" cy="4965480"/>
          </a:xfrm>
          <a:prstGeom prst="rect">
            <a:avLst/>
          </a:prstGeom>
          <a:ln>
            <a:noFill/>
          </a:ln>
        </p:spPr>
      </p:pic>
      <p:sp>
        <p:nvSpPr>
          <p:cNvPr id="159" name="TextShape 2"/>
          <p:cNvSpPr txBox="1"/>
          <p:nvPr/>
        </p:nvSpPr>
        <p:spPr>
          <a:xfrm>
            <a:off x="99360" y="4754880"/>
            <a:ext cx="2003760" cy="7153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200">
                <a:latin typeface="Arial"/>
              </a:rPr>
              <a:t>44°12'24.5"N 70°04'43.4"W</a:t>
            </a:r>
            <a:endParaRPr/>
          </a:p>
        </p:txBody>
      </p:sp>
    </p:spTree>
  </p:cSld>
  <p:transition spd="med" advTm="10000">
    <p:fade/>
  </p:transition>
  <p:timing>
    <p:tnLst>
      <p:par>
        <p:cTn id="354" dur="indefinite" restart="never" nodeType="tmRoot">
          <p:childTnLst>
            <p:seq>
              <p:cTn id="355" nodeType="mainSeq">
                <p:childTnLst>
                  <p:par>
                    <p:cTn id="356" fill="freeze">
                      <p:stCondLst>
                        <p:cond delay="0"/>
                      </p:stCondLst>
                      <p:childTnLst>
                        <p:par>
                          <p:cTn id="357" fill="freeze">
                            <p:stCondLst>
                              <p:cond delay="0"/>
                            </p:stCondLst>
                            <p:childTnLst>
                              <p:par>
                                <p:cTn id="358" nodeType="with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36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1" fill="freeze">
                            <p:stCondLst>
                              <p:cond delay="500"/>
                            </p:stCondLst>
                            <p:childTnLst>
                              <p:par>
                                <p:cTn id="362" nodeType="after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4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66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freeze">
                            <p:stCondLst>
                              <p:cond delay="1000"/>
                            </p:stCondLst>
                            <p:childTnLst>
                              <p:par>
                                <p:cTn id="368" nodeType="after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0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1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7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3" fill="freeze">
                            <p:stCondLst>
                              <p:cond delay="1500"/>
                            </p:stCondLst>
                            <p:childTnLst>
                              <p:par>
                                <p:cTn id="374" nodeType="after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6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7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9" fill="freeze">
                            <p:stCondLst>
                              <p:cond delay="2000"/>
                            </p:stCondLst>
                            <p:childTnLst>
                              <p:par>
                                <p:cTn id="380" nodeType="afterEffect" fill="hold" presetClass="exit" presetID="50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381" dur="8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2" dur="8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83" dur="8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5" fill="freeze">
                            <p:stCondLst>
                              <p:cond delay="12800"/>
                            </p:stCondLst>
                            <p:childTnLst>
                              <p:par>
                                <p:cTn id="386" nodeType="afterEffect" fill="hold" presetClass="exit" presetID="5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387" dur="2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8" dur="20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89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1" fill="freeze">
                            <p:stCondLst>
                              <p:cond delay="14800"/>
                            </p:stCondLst>
                            <p:childTnLst>
                              <p:par>
                                <p:cTn id="392" nodeType="afterEffect" fill="hold" presetClass="exit" presetID="5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393" dur="5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4" dur="5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95" dur="5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Danville to Leeds Jct.</a:t>
            </a:r>
            <a:endParaRPr/>
          </a:p>
        </p:txBody>
      </p:sp>
      <p:sp>
        <p:nvSpPr>
          <p:cNvPr id="16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Old Danville Rd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1. Head northeast on Old Danville Rd toward Grain Mill Rd  1.1 mi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2. Turn left onto Danville Corner Rd  0.6 mi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3. Take the 1st right onto Washington St N  3.7 mi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4. Continue onto Minot Ave  0.5 mi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5. Turn right onto ME-100 N/ME-11 N/US-202 E/Court St Continue to follow ME-100 N/ME-11 N/US-202 E 10.4 mi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6. Turn right onto Leeds Junction Rd 1.1 mi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7. Continue onto Greene Rd 0.3 mi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Leeds Junction Rd</a:t>
            </a:r>
            <a:endParaRPr/>
          </a:p>
        </p:txBody>
      </p:sp>
    </p:spTree>
  </p:cSld>
  <p:transition spd="med" advTm="10000">
    <p:fade/>
  </p:transition>
  <p:timing>
    <p:tnLst>
      <p:par>
        <p:cTn id="397" dur="indefinite" restart="never" nodeType="tmRoot">
          <p:childTnLst>
            <p:seq>
              <p:cTn id="398" nodeType="mainSeq">
                <p:childTnLst>
                  <p:par>
                    <p:cTn id="399" fill="freeze">
                      <p:stCondLst>
                        <p:cond delay="0"/>
                      </p:stCondLst>
                      <p:childTnLst>
                        <p:par>
                          <p:cTn id="400" fill="freeze">
                            <p:stCondLst>
                              <p:cond delay="0"/>
                            </p:stCondLst>
                            <p:childTnLst>
                              <p:par>
                                <p:cTn id="401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3" dur="500" fill="hold"/>
                                        <p:tgtEl>
                                          <p:spTgt spid="161">
                                            <p:txEl>
                                              <p:p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4" dur="500" fill="hold"/>
                                        <p:tgtEl>
                                          <p:spTgt spid="161">
                                            <p:txEl>
                                              <p:p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freeze">
                            <p:stCondLst>
                              <p:cond delay="500"/>
                            </p:stCondLst>
                            <p:childTnLst>
                              <p:par>
                                <p:cTn id="406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6" end="8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8" dur="500" fill="hold"/>
                                        <p:tgtEl>
                                          <p:spTgt spid="161">
                                            <p:txEl>
                                              <p:pRg st="16" end="8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9" dur="500" fill="hold"/>
                                        <p:tgtEl>
                                          <p:spTgt spid="161">
                                            <p:txEl>
                                              <p:pRg st="16" end="8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freeze">
                            <p:stCondLst>
                              <p:cond delay="1000"/>
                            </p:stCondLst>
                            <p:childTnLst>
                              <p:par>
                                <p:cTn id="411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82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3" dur="500" fill="hold"/>
                                        <p:tgtEl>
                                          <p:spTgt spid="161">
                                            <p:txEl>
                                              <p:pRg st="82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4" dur="500" fill="hold"/>
                                        <p:tgtEl>
                                          <p:spTgt spid="161">
                                            <p:txEl>
                                              <p:pRg st="82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5" fill="freeze">
                            <p:stCondLst>
                              <p:cond delay="1500"/>
                            </p:stCondLst>
                            <p:childTnLst>
                              <p:par>
                                <p:cTn id="416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27" end="1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8" dur="500" fill="hold"/>
                                        <p:tgtEl>
                                          <p:spTgt spid="161">
                                            <p:txEl>
                                              <p:pRg st="127" end="17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9" dur="500" fill="hold"/>
                                        <p:tgtEl>
                                          <p:spTgt spid="161">
                                            <p:txEl>
                                              <p:pRg st="127" end="17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freeze">
                            <p:stCondLst>
                              <p:cond delay="2000"/>
                            </p:stCondLst>
                            <p:childTnLst>
                              <p:par>
                                <p:cTn id="421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178" end="2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3" dur="500" fill="hold"/>
                                        <p:tgtEl>
                                          <p:spTgt spid="161">
                                            <p:txEl>
                                              <p:pRg st="178" end="2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4" dur="500" fill="hold"/>
                                        <p:tgtEl>
                                          <p:spTgt spid="161">
                                            <p:txEl>
                                              <p:pRg st="178" end="2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freeze">
                            <p:stCondLst>
                              <p:cond delay="2500"/>
                            </p:stCondLst>
                            <p:childTnLst>
                              <p:par>
                                <p:cTn id="426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213" end="3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8" dur="500" fill="hold"/>
                                        <p:tgtEl>
                                          <p:spTgt spid="161">
                                            <p:txEl>
                                              <p:pRg st="213" end="3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9" dur="500" fill="hold"/>
                                        <p:tgtEl>
                                          <p:spTgt spid="161">
                                            <p:txEl>
                                              <p:pRg st="213" end="3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freeze">
                            <p:stCondLst>
                              <p:cond delay="3000"/>
                            </p:stCondLst>
                            <p:childTnLst>
                              <p:par>
                                <p:cTn id="431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320" end="3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3" dur="500" fill="hold"/>
                                        <p:tgtEl>
                                          <p:spTgt spid="161">
                                            <p:txEl>
                                              <p:pRg st="320" end="36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4" dur="500" fill="hold"/>
                                        <p:tgtEl>
                                          <p:spTgt spid="161">
                                            <p:txEl>
                                              <p:pRg st="320" end="36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freeze">
                            <p:stCondLst>
                              <p:cond delay="3500"/>
                            </p:stCondLst>
                            <p:childTnLst>
                              <p:par>
                                <p:cTn id="436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364" end="3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8" dur="500" fill="hold"/>
                                        <p:tgtEl>
                                          <p:spTgt spid="161">
                                            <p:txEl>
                                              <p:pRg st="364" end="39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9" dur="500" fill="hold"/>
                                        <p:tgtEl>
                                          <p:spTgt spid="161">
                                            <p:txEl>
                                              <p:pRg st="364" end="39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freeze">
                            <p:stCondLst>
                              <p:cond delay="4000"/>
                            </p:stCondLst>
                            <p:childTnLst>
                              <p:par>
                                <p:cTn id="441" nodeType="after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398" end="4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3" dur="500" fill="hold"/>
                                        <p:tgtEl>
                                          <p:spTgt spid="161">
                                            <p:txEl>
                                              <p:pRg st="398" end="4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4" dur="500" fill="hold"/>
                                        <p:tgtEl>
                                          <p:spTgt spid="161">
                                            <p:txEl>
                                              <p:pRg st="398" end="4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457200" y="274680"/>
            <a:ext cx="8229240" cy="5297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US" sz="4400">
                <a:latin typeface="Arial"/>
              </a:rPr>
              <a:t>Amtrak</a:t>
            </a:r>
            <a:endParaRPr/>
          </a:p>
          <a:p>
            <a:pPr algn="ctr"/>
            <a:r>
              <a:rPr lang="en-US" sz="2600">
                <a:latin typeface="Arial"/>
              </a:rPr>
              <a:t>(AMTK)</a:t>
            </a:r>
            <a:endParaRPr/>
          </a:p>
        </p:txBody>
      </p:sp>
      <p:pic>
        <p:nvPicPr>
          <p:cNvPr id="8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706000" y="18360"/>
            <a:ext cx="3438000" cy="2541960"/>
          </a:xfrm>
          <a:prstGeom prst="rect">
            <a:avLst/>
          </a:prstGeom>
          <a:ln>
            <a:noFill/>
          </a:ln>
        </p:spPr>
      </p:pic>
      <p:pic>
        <p:nvPicPr>
          <p:cNvPr id="90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-360" y="4320"/>
            <a:ext cx="3438000" cy="2569320"/>
          </a:xfrm>
          <a:prstGeom prst="rect">
            <a:avLst/>
          </a:prstGeom>
          <a:ln>
            <a:noFill/>
          </a:ln>
        </p:spPr>
      </p:pic>
      <p:pic>
        <p:nvPicPr>
          <p:cNvPr id="91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3400" y="3831480"/>
            <a:ext cx="4160520" cy="3035880"/>
          </a:xfrm>
          <a:prstGeom prst="rect">
            <a:avLst/>
          </a:prstGeom>
          <a:ln>
            <a:noFill/>
          </a:ln>
        </p:spPr>
      </p:pic>
      <p:pic>
        <p:nvPicPr>
          <p:cNvPr id="92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4505040" y="3827880"/>
            <a:ext cx="4654440" cy="3035880"/>
          </a:xfrm>
          <a:prstGeom prst="rect">
            <a:avLst/>
          </a:prstGeom>
          <a:ln>
            <a:noFill/>
          </a:ln>
        </p:spPr>
      </p:pic>
    </p:spTree>
  </p:cSld>
  <p:transition spd="slow" advTm="10000">
    <p:fade/>
  </p:transition>
  <p:timing>
    <p:tnLst>
      <p:par>
        <p:cTn id="52" dur="indefinite" restart="never" nodeType="tmRoot">
          <p:childTnLst>
            <p:seq>
              <p:cTn id="53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Danville to Leeds Jct.</a:t>
            </a:r>
            <a:endParaRPr/>
          </a:p>
        </p:txBody>
      </p:sp>
      <p:pic>
        <p:nvPicPr>
          <p:cNvPr id="163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0" y="1441440"/>
            <a:ext cx="4349520" cy="4722840"/>
          </a:xfrm>
          <a:prstGeom prst="rect">
            <a:avLst/>
          </a:prstGeom>
          <a:ln>
            <a:noFill/>
          </a:ln>
        </p:spPr>
      </p:pic>
      <p:pic>
        <p:nvPicPr>
          <p:cNvPr id="164" name="Picture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1220400"/>
            <a:ext cx="2579760" cy="3274920"/>
          </a:xfrm>
          <a:prstGeom prst="rect">
            <a:avLst/>
          </a:prstGeom>
          <a:ln>
            <a:noFill/>
          </a:ln>
        </p:spPr>
      </p:pic>
      <p:pic>
        <p:nvPicPr>
          <p:cNvPr id="165" name="Picture 4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28600" y="4495680"/>
            <a:ext cx="4025880" cy="2130480"/>
          </a:xfrm>
          <a:prstGeom prst="rect">
            <a:avLst/>
          </a:prstGeom>
          <a:ln>
            <a:noFill/>
          </a:ln>
        </p:spPr>
      </p:pic>
    </p:spTree>
  </p:cSld>
  <p:transition spd="med" advTm="10000">
    <p:fade/>
  </p:transition>
  <p:timing>
    <p:tnLst>
      <p:par>
        <p:cTn id="445" dur="indefinite" restart="never" nodeType="tmRoot">
          <p:childTnLst>
            <p:seq>
              <p:cTn id="446" nodeType="mainSeq">
                <p:childTnLst>
                  <p:par>
                    <p:cTn id="447" fill="freeze">
                      <p:stCondLst>
                        <p:cond delay="0"/>
                      </p:stCondLst>
                      <p:childTnLst>
                        <p:par>
                          <p:cTn id="448" fill="freeze">
                            <p:stCondLst>
                              <p:cond delay="0"/>
                            </p:stCondLst>
                            <p:childTnLst>
                              <p:par>
                                <p:cTn id="449" nodeType="with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freeze">
                            <p:stCondLst>
                              <p:cond delay="500"/>
                            </p:stCondLst>
                            <p:childTnLst>
                              <p:par>
                                <p:cTn id="453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55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freeze">
                            <p:stCondLst>
                              <p:cond delay="1000"/>
                            </p:stCondLst>
                            <p:childTnLst>
                              <p:par>
                                <p:cTn id="457" nodeType="after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out">
                                      <p:cBhvr additive="repl">
                                        <p:cTn id="45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Maine Eastern</a:t>
            </a:r>
            <a:endParaRPr/>
          </a:p>
        </p:txBody>
      </p:sp>
      <p:sp>
        <p:nvSpPr>
          <p:cNvPr id="167" name="CustomShape 2"/>
          <p:cNvSpPr/>
          <p:nvPr/>
        </p:nvSpPr>
        <p:spPr>
          <a:xfrm rot="201000">
            <a:off x="228600" y="1218960"/>
            <a:ext cx="4038120" cy="5409720"/>
          </a:xfrm>
          <a:prstGeom prst="rect">
            <a:avLst/>
          </a:prstGeom>
          <a:solidFill>
            <a:srgbClr val="ffffff"/>
          </a:solidFill>
          <a:ln w="25560">
            <a:solidFill>
              <a:srgbClr val="00b050"/>
            </a:solidFill>
            <a:round/>
          </a:ln>
        </p:spPr>
      </p:sp>
      <p:sp>
        <p:nvSpPr>
          <p:cNvPr id="168" name="CustomShape 3"/>
          <p:cNvSpPr/>
          <p:nvPr/>
        </p:nvSpPr>
        <p:spPr>
          <a:xfrm rot="21378600">
            <a:off x="4495320" y="1195920"/>
            <a:ext cx="4419360" cy="5409720"/>
          </a:xfrm>
          <a:prstGeom prst="rect">
            <a:avLst/>
          </a:prstGeom>
          <a:solidFill>
            <a:srgbClr val="ffffff"/>
          </a:solidFill>
          <a:ln w="25560">
            <a:solidFill>
              <a:srgbClr val="00b050"/>
            </a:solidFill>
            <a:round/>
          </a:ln>
        </p:spPr>
      </p:sp>
      <p:pic>
        <p:nvPicPr>
          <p:cNvPr id="169" name="Picture 7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252960" y="1318320"/>
            <a:ext cx="2234520" cy="2979360"/>
          </a:xfrm>
          <a:prstGeom prst="rect">
            <a:avLst/>
          </a:prstGeom>
          <a:ln>
            <a:noFill/>
          </a:ln>
        </p:spPr>
      </p:pic>
      <p:sp>
        <p:nvSpPr>
          <p:cNvPr id="170" name="CustomShape 4"/>
          <p:cNvSpPr/>
          <p:nvPr/>
        </p:nvSpPr>
        <p:spPr>
          <a:xfrm>
            <a:off x="426240" y="1371600"/>
            <a:ext cx="2225520" cy="990360"/>
          </a:xfrm>
          <a:prstGeom prst="ellipse">
            <a:avLst/>
          </a:prstGeom>
          <a:solidFill>
            <a:srgbClr val="4f6228"/>
          </a:solidFill>
          <a:ln w="25560">
            <a:solidFill>
              <a:srgbClr val="00b050"/>
            </a:solidFill>
            <a:round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latin typeface="Calibri"/>
              </a:rPr>
              <a:t>Rockland</a:t>
            </a:r>
            <a:endParaRPr/>
          </a:p>
        </p:txBody>
      </p:sp>
      <p:pic>
        <p:nvPicPr>
          <p:cNvPr id="171" name="Picture 8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416960" y="4470480"/>
            <a:ext cx="2789280" cy="2091960"/>
          </a:xfrm>
          <a:prstGeom prst="rect">
            <a:avLst/>
          </a:prstGeom>
          <a:ln>
            <a:noFill/>
          </a:ln>
        </p:spPr>
      </p:pic>
      <p:pic>
        <p:nvPicPr>
          <p:cNvPr id="172" name="Picture 11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83680" y="2470680"/>
            <a:ext cx="3273840" cy="2455200"/>
          </a:xfrm>
          <a:prstGeom prst="rect">
            <a:avLst/>
          </a:prstGeom>
          <a:ln>
            <a:noFill/>
          </a:ln>
        </p:spPr>
      </p:pic>
      <p:sp>
        <p:nvSpPr>
          <p:cNvPr id="173" name="CustomShape 5"/>
          <p:cNvSpPr/>
          <p:nvPr/>
        </p:nvSpPr>
        <p:spPr>
          <a:xfrm>
            <a:off x="6217920" y="5562720"/>
            <a:ext cx="2481840" cy="914040"/>
          </a:xfrm>
          <a:prstGeom prst="ellipse">
            <a:avLst/>
          </a:prstGeom>
          <a:solidFill>
            <a:srgbClr val="4f6228"/>
          </a:solidFill>
          <a:ln w="25560">
            <a:solidFill>
              <a:srgbClr val="00b050"/>
            </a:solidFill>
            <a:round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latin typeface="Calibri"/>
              </a:rPr>
              <a:t>Brunswick</a:t>
            </a:r>
            <a:endParaRPr/>
          </a:p>
        </p:txBody>
      </p:sp>
      <p:pic>
        <p:nvPicPr>
          <p:cNvPr id="174" name="Picture 9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5081040" y="2900520"/>
            <a:ext cx="3764520" cy="2509560"/>
          </a:xfrm>
          <a:prstGeom prst="rect">
            <a:avLst/>
          </a:prstGeom>
          <a:ln>
            <a:noFill/>
          </a:ln>
        </p:spPr>
      </p:pic>
      <p:pic>
        <p:nvPicPr>
          <p:cNvPr id="175" name="Picture 10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5477040" y="1219320"/>
            <a:ext cx="3090960" cy="2318040"/>
          </a:xfrm>
          <a:prstGeom prst="rect">
            <a:avLst/>
          </a:prstGeom>
          <a:ln>
            <a:noFill/>
          </a:ln>
        </p:spPr>
      </p:pic>
      <p:sp>
        <p:nvSpPr>
          <p:cNvPr id="176" name="CustomShape 6"/>
          <p:cNvSpPr/>
          <p:nvPr/>
        </p:nvSpPr>
        <p:spPr>
          <a:xfrm>
            <a:off x="4780800" y="5637960"/>
            <a:ext cx="1254240" cy="716400"/>
          </a:xfrm>
          <a:prstGeom prst="ellipse">
            <a:avLst/>
          </a:prstGeom>
          <a:solidFill>
            <a:srgbClr val="4f6228"/>
          </a:solidFill>
          <a:ln w="25560">
            <a:solidFill>
              <a:srgbClr val="00b050"/>
            </a:solidFill>
            <a:round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Calibri"/>
              </a:rPr>
              <a:t>Fallen Flag</a:t>
            </a:r>
            <a:endParaRPr/>
          </a:p>
        </p:txBody>
      </p:sp>
    </p:spTree>
  </p:cSld>
  <p:transition spd="med" advTm="10000">
    <p:fade/>
  </p:transition>
  <p:timing>
    <p:tnLst>
      <p:par>
        <p:cTn id="460" dur="indefinite" restart="never" nodeType="tmRoot">
          <p:childTnLst>
            <p:seq>
              <p:cTn id="461" nodeType="mainSeq">
                <p:childTnLst>
                  <p:par>
                    <p:cTn id="462" fill="freeze">
                      <p:stCondLst>
                        <p:cond delay="0"/>
                      </p:stCondLst>
                      <p:childTnLst>
                        <p:par>
                          <p:cTn id="463" fill="freeze">
                            <p:stCondLst>
                              <p:cond delay="0"/>
                            </p:stCondLst>
                            <p:childTnLst>
                              <p:par>
                                <p:cTn id="464" nodeType="withEffect" fill="hold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out">
                                      <p:cBhvr additive="repl">
                                        <p:cTn id="4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7" fill="freeze">
                            <p:stCondLst>
                              <p:cond delay="500"/>
                            </p:stCondLst>
                            <p:childTnLst>
                              <p:par>
                                <p:cTn id="468" nodeType="afterEffect" fill="hold" presetClass="entr" presetID="2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 additive="repl">
                                        <p:cTn id="470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freeze">
                            <p:stCondLst>
                              <p:cond delay="1000"/>
                            </p:stCondLst>
                            <p:childTnLst>
                              <p:par>
                                <p:cTn id="472" nodeType="afterEffect" fill="hold" presetClass="entr" presetID="2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out">
                                      <p:cBhvr additive="repl">
                                        <p:cTn id="474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About Safety</a:t>
            </a:r>
            <a:endParaRPr/>
          </a:p>
        </p:txBody>
      </p:sp>
      <p:graphicFrame>
        <p:nvGraphicFramePr>
          <p:cNvPr id="178" name="Chart 8"/>
          <p:cNvGraphicFramePr/>
          <p:nvPr/>
        </p:nvGraphicFramePr>
        <p:xfrm>
          <a:off x="1066680" y="1400760"/>
          <a:ext cx="7238520" cy="461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79" name="CustomShape 2"/>
          <p:cNvSpPr/>
          <p:nvPr/>
        </p:nvSpPr>
        <p:spPr>
          <a:xfrm>
            <a:off x="2781360" y="6019920"/>
            <a:ext cx="3580920" cy="533160"/>
          </a:xfrm>
          <a:prstGeom prst="rect">
            <a:avLst/>
          </a:prstGeom>
          <a:solidFill>
            <a:srgbClr val="5b9bd5"/>
          </a:solidFill>
          <a:ln w="25560">
            <a:solidFill>
              <a:srgbClr val="43729d"/>
            </a:solidFill>
            <a:round/>
          </a:ln>
        </p:spPr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Calibri"/>
              </a:rPr>
              <a:t>Data from Operation Lifesaver at http://oli.org</a:t>
            </a:r>
            <a:endParaRPr/>
          </a:p>
        </p:txBody>
      </p:sp>
    </p:spTree>
  </p:cSld>
  <p:transition spd="med" advTm="10000">
    <p:fade/>
  </p:transition>
  <p:timing>
    <p:tnLst>
      <p:par>
        <p:cTn id="475" dur="indefinite" restart="never" nodeType="tmRoot">
          <p:childTnLst>
            <p:seq>
              <p:cTn id="476" nodeType="mainSeq">
                <p:childTnLst>
                  <p:par>
                    <p:cTn id="477" fill="freeze">
                      <p:stCondLst>
                        <p:cond delay="0"/>
                      </p:stCondLst>
                      <p:childTnLst>
                        <p:par>
                          <p:cTn id="478" fill="freeze">
                            <p:stCondLst>
                              <p:cond delay="0"/>
                            </p:stCondLst>
                            <p:childTnLst>
                              <p:par>
                                <p:cTn id="47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2" fill="freeze">
                            <p:stCondLst>
                              <p:cond delay="500"/>
                            </p:stCondLst>
                            <p:childTnLst>
                              <p:par>
                                <p:cTn id="483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5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freeze">
                            <p:stCondLst>
                              <p:cond delay="1000"/>
                            </p:stCondLst>
                            <p:childTnLst>
                              <p:par>
                                <p:cTn id="487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8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 Light"/>
              </a:rPr>
              <a:t>Acknowledgements</a:t>
            </a:r>
            <a:endParaRPr/>
          </a:p>
        </p:txBody>
      </p:sp>
      <p:sp>
        <p:nvSpPr>
          <p:cNvPr id="18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Operation Lifesaver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 u="sng">
                <a:solidFill>
                  <a:srgbClr val="0563c1"/>
                </a:solidFill>
                <a:latin typeface="Calibri"/>
              </a:rPr>
              <a:t>http</a:t>
            </a:r>
            <a:r>
              <a:rPr lang="en-US" sz="3200" u="sng">
                <a:solidFill>
                  <a:srgbClr val="0563c1"/>
                </a:solidFill>
                <a:latin typeface="Calibri"/>
              </a:rPr>
              <a:t>://</a:t>
            </a:r>
            <a:r>
              <a:rPr lang="en-US" sz="3200" u="sng">
                <a:solidFill>
                  <a:srgbClr val="0563c1"/>
                </a:solidFill>
                <a:latin typeface="Calibri"/>
              </a:rPr>
              <a:t>oli.org/about-us/news/statistics/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Calibri"/>
              </a:rPr>
              <a:t>Google maps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en-US" sz="3200" u="sng">
                <a:solidFill>
                  <a:srgbClr val="0563c1"/>
                </a:solidFill>
                <a:latin typeface="Calibri"/>
              </a:rPr>
              <a:t>http://</a:t>
            </a:r>
            <a:r>
              <a:rPr lang="en-US" sz="3200" u="sng">
                <a:solidFill>
                  <a:srgbClr val="0563c1"/>
                </a:solidFill>
                <a:latin typeface="Calibri"/>
              </a:rPr>
              <a:t>www.google.com/maps</a:t>
            </a:r>
            <a:r>
              <a:rPr lang="en-US" sz="3200" u="sng">
                <a:solidFill>
                  <a:srgbClr val="0563c1"/>
                </a:solidFill>
                <a:latin typeface="Calibri"/>
              </a:rPr>
              <a:t>/</a:t>
            </a:r>
            <a:endParaRPr/>
          </a:p>
        </p:txBody>
      </p:sp>
    </p:spTree>
  </p:cSld>
  <p:transition spd="med" advTm="10000">
    <p:fade/>
  </p:transition>
  <p:timing>
    <p:tnLst>
      <p:par>
        <p:cTn id="490" dur="indefinite" restart="never" nodeType="tmRoot">
          <p:childTnLst>
            <p:seq>
              <p:cTn id="491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Amtrak Stations</a:t>
            </a:r>
            <a:endParaRPr/>
          </a:p>
        </p:txBody>
      </p:sp>
      <p:pic>
        <p:nvPicPr>
          <p:cNvPr id="94" name="Picture 4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18360" y="1219320"/>
            <a:ext cx="4266720" cy="3200040"/>
          </a:xfrm>
          <a:prstGeom prst="rect">
            <a:avLst/>
          </a:prstGeom>
          <a:ln>
            <a:noFill/>
          </a:ln>
        </p:spPr>
      </p:pic>
      <p:pic>
        <p:nvPicPr>
          <p:cNvPr id="9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-12240" y="3469320"/>
            <a:ext cx="4572000" cy="3410640"/>
          </a:xfrm>
          <a:prstGeom prst="rect">
            <a:avLst/>
          </a:prstGeom>
          <a:ln>
            <a:noFill/>
          </a:ln>
        </p:spPr>
      </p:pic>
      <p:pic>
        <p:nvPicPr>
          <p:cNvPr id="96" name="Picture 5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809880" y="2857680"/>
            <a:ext cx="5333760" cy="4000320"/>
          </a:xfrm>
          <a:prstGeom prst="rect">
            <a:avLst/>
          </a:prstGeom>
          <a:ln>
            <a:noFill/>
          </a:ln>
        </p:spPr>
      </p:pic>
      <p:pic>
        <p:nvPicPr>
          <p:cNvPr id="97" name="Picture 6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6095880" y="1219320"/>
            <a:ext cx="3047760" cy="2285640"/>
          </a:xfrm>
          <a:prstGeom prst="rect">
            <a:avLst/>
          </a:prstGeom>
          <a:ln>
            <a:noFill/>
          </a:ln>
        </p:spPr>
      </p:pic>
    </p:spTree>
  </p:cSld>
  <p:transition spd="med" advTm="10000">
    <p:fade/>
  </p:transition>
  <p:timing>
    <p:tnLst>
      <p:par>
        <p:cTn id="54" dur="indefinite" restart="never" nodeType="tmRoot">
          <p:childTnLst>
            <p:seq>
              <p:cTn id="55" nodeType="mainSeq">
                <p:childTnLst>
                  <p:par>
                    <p:cTn id="56" fill="freeze">
                      <p:stCondLst>
                        <p:cond delay="0"/>
                      </p:stCondLst>
                      <p:childTnLst>
                        <p:par>
                          <p:cTn id="57" fill="freeze">
                            <p:stCondLst>
                              <p:cond delay="0"/>
                            </p:stCondLst>
                            <p:childTnLst>
                              <p:par>
                                <p:cTn id="58" nodeType="withEffect" fill="hold" presetClass="emph" presetID="26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in">
                                      <p:cBhvr additive="repl">
                                        <p:cTn id="5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freeze">
                            <p:stCondLst>
                              <p:cond delay="500"/>
                            </p:stCondLst>
                            <p:childTnLst>
                              <p:par>
                                <p:cTn id="61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freeze">
                            <p:stCondLst>
                              <p:cond delay="1000"/>
                            </p:stCondLst>
                            <p:childTnLst>
                              <p:par>
                                <p:cTn id="65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freeze">
                            <p:stCondLst>
                              <p:cond delay="1500"/>
                            </p:stCondLst>
                            <p:childTnLst>
                              <p:par>
                                <p:cTn id="69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457200" y="274680"/>
            <a:ext cx="358092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Saco</a:t>
            </a:r>
            <a:endParaRPr/>
          </a:p>
        </p:txBody>
      </p:sp>
      <p:pic>
        <p:nvPicPr>
          <p:cNvPr id="99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143000"/>
            <a:ext cx="5181120" cy="3885840"/>
          </a:xfrm>
          <a:prstGeom prst="rect">
            <a:avLst/>
          </a:prstGeom>
          <a:ln>
            <a:noFill/>
          </a:ln>
        </p:spPr>
      </p:pic>
      <p:pic>
        <p:nvPicPr>
          <p:cNvPr id="100" name="Picture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809880" y="3352680"/>
            <a:ext cx="5074560" cy="3313080"/>
          </a:xfrm>
          <a:prstGeom prst="rect">
            <a:avLst/>
          </a:prstGeom>
          <a:ln>
            <a:noFill/>
          </a:ln>
        </p:spPr>
      </p:pic>
      <p:pic>
        <p:nvPicPr>
          <p:cNvPr id="101" name="Picture 4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079960" y="0"/>
            <a:ext cx="4063680" cy="3047760"/>
          </a:xfrm>
          <a:prstGeom prst="rect">
            <a:avLst/>
          </a:prstGeom>
          <a:ln>
            <a:noFill/>
          </a:ln>
        </p:spPr>
      </p:pic>
      <p:sp>
        <p:nvSpPr>
          <p:cNvPr id="102" name="TextShape 2"/>
          <p:cNvSpPr txBox="1"/>
          <p:nvPr/>
        </p:nvSpPr>
        <p:spPr>
          <a:xfrm>
            <a:off x="548640" y="5303520"/>
            <a:ext cx="2743200" cy="6022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>
                <a:latin typeface="Arial"/>
              </a:rPr>
              <a:t>43°29'46.2"N 70°26'57.0"W</a:t>
            </a:r>
            <a:endParaRPr/>
          </a:p>
        </p:txBody>
      </p:sp>
    </p:spTree>
  </p:cSld>
  <p:transition spd="med" advTm="10000">
    <p:fade/>
  </p:transition>
  <p:timing>
    <p:tnLst>
      <p:par>
        <p:cTn id="72" dur="indefinite" restart="never" nodeType="tmRoot">
          <p:childTnLst>
            <p:seq>
              <p:cTn id="73" nodeType="mainSeq">
                <p:childTnLst>
                  <p:par>
                    <p:cTn id="74" fill="freeze">
                      <p:stCondLst>
                        <p:cond delay="0"/>
                      </p:stCondLst>
                      <p:childTnLst>
                        <p:par>
                          <p:cTn id="75" fill="freeze">
                            <p:stCondLst>
                              <p:cond delay="0"/>
                            </p:stCondLst>
                            <p:childTnLst>
                              <p:par>
                                <p:cTn id="7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8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freeze">
                            <p:stCondLst>
                              <p:cond delay="2000"/>
                            </p:stCondLst>
                            <p:childTnLst>
                              <p:par>
                                <p:cTn id="80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freeze">
                            <p:stCondLst>
                              <p:cond delay="4000"/>
                            </p:stCondLst>
                            <p:childTnLst>
                              <p:par>
                                <p:cTn id="84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6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Old Orchard Beach</a:t>
            </a:r>
            <a:endParaRPr/>
          </a:p>
        </p:txBody>
      </p:sp>
      <p:pic>
        <p:nvPicPr>
          <p:cNvPr id="104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124080" y="2343240"/>
            <a:ext cx="6019560" cy="4514400"/>
          </a:xfrm>
          <a:prstGeom prst="rect">
            <a:avLst/>
          </a:prstGeom>
          <a:ln>
            <a:noFill/>
          </a:ln>
        </p:spPr>
      </p:pic>
      <p:pic>
        <p:nvPicPr>
          <p:cNvPr id="105" name="Picture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459080"/>
            <a:ext cx="4919400" cy="3689280"/>
          </a:xfrm>
          <a:prstGeom prst="rect">
            <a:avLst/>
          </a:prstGeom>
          <a:ln>
            <a:noFill/>
          </a:ln>
        </p:spPr>
      </p:pic>
      <p:sp>
        <p:nvSpPr>
          <p:cNvPr id="106" name="TextShape 2"/>
          <p:cNvSpPr txBox="1"/>
          <p:nvPr/>
        </p:nvSpPr>
        <p:spPr>
          <a:xfrm>
            <a:off x="182880" y="5303520"/>
            <a:ext cx="2194560" cy="100980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200">
                <a:latin typeface="Arial"/>
              </a:rPr>
              <a:t>43°30'51.5"N 70°22'34.4"W</a:t>
            </a:r>
            <a:endParaRPr/>
          </a:p>
          <a:p>
            <a:endParaRPr/>
          </a:p>
        </p:txBody>
      </p:sp>
    </p:spTree>
  </p:cSld>
  <p:transition spd="med" advTm="10000">
    <p:fade/>
  </p:transition>
  <p:timing>
    <p:tnLst>
      <p:par>
        <p:cTn id="87" dur="indefinite" restart="never" nodeType="tmRoot">
          <p:childTnLst>
            <p:seq>
              <p:cTn id="88" nodeType="mainSeq">
                <p:childTnLst>
                  <p:par>
                    <p:cTn id="89" fill="freeze">
                      <p:stCondLst>
                        <p:cond delay="0"/>
                      </p:stCondLst>
                      <p:childTnLst>
                        <p:par>
                          <p:cTn id="90" fill="freeze">
                            <p:stCondLst>
                              <p:cond delay="0"/>
                            </p:stCondLst>
                            <p:childTnLst>
                              <p:par>
                                <p:cTn id="91" nodeType="with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93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freeze">
                            <p:stCondLst>
                              <p:cond delay="2000"/>
                            </p:stCondLst>
                            <p:childTnLst>
                              <p:par>
                                <p:cTn id="95" nodeType="after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out">
                                      <p:cBhvr additive="repl">
                                        <p:cTn id="97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Shape 1"/>
          <p:cNvSpPr txBox="1"/>
          <p:nvPr/>
        </p:nvSpPr>
        <p:spPr>
          <a:xfrm>
            <a:off x="777600" y="822960"/>
            <a:ext cx="2057040" cy="53316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>
                <a:solidFill>
                  <a:srgbClr val="000000"/>
                </a:solidFill>
                <a:latin typeface="Calibri"/>
              </a:rPr>
              <a:t>Mountain Junction</a:t>
            </a:r>
            <a:endParaRPr/>
          </a:p>
        </p:txBody>
      </p:sp>
      <p:pic>
        <p:nvPicPr>
          <p:cNvPr id="108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645920"/>
            <a:ext cx="2742840" cy="3662640"/>
          </a:xfrm>
          <a:prstGeom prst="rect">
            <a:avLst/>
          </a:prstGeom>
          <a:ln>
            <a:noFill/>
          </a:ln>
        </p:spPr>
      </p:pic>
      <p:pic>
        <p:nvPicPr>
          <p:cNvPr id="109" name="Picture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631400" y="1054080"/>
            <a:ext cx="3792240" cy="2844000"/>
          </a:xfrm>
          <a:prstGeom prst="rect">
            <a:avLst/>
          </a:prstGeom>
          <a:ln>
            <a:noFill/>
          </a:ln>
        </p:spPr>
      </p:pic>
      <p:sp>
        <p:nvSpPr>
          <p:cNvPr id="110" name="CustomShape 2"/>
          <p:cNvSpPr/>
          <p:nvPr/>
        </p:nvSpPr>
        <p:spPr>
          <a:xfrm>
            <a:off x="5041800" y="257400"/>
            <a:ext cx="2971440" cy="58068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Portland</a:t>
            </a:r>
            <a:endParaRPr/>
          </a:p>
        </p:txBody>
      </p:sp>
      <p:pic>
        <p:nvPicPr>
          <p:cNvPr id="111" name="Picture 5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363640" y="4114800"/>
            <a:ext cx="3047760" cy="2285640"/>
          </a:xfrm>
          <a:prstGeom prst="rect">
            <a:avLst/>
          </a:prstGeom>
          <a:ln>
            <a:noFill/>
          </a:ln>
        </p:spPr>
      </p:pic>
      <p:sp>
        <p:nvSpPr>
          <p:cNvPr id="112" name="TextShape 3"/>
          <p:cNvSpPr txBox="1"/>
          <p:nvPr/>
        </p:nvSpPr>
        <p:spPr>
          <a:xfrm>
            <a:off x="692640" y="5573880"/>
            <a:ext cx="2103120" cy="8420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600">
                <a:latin typeface="Arial"/>
              </a:rPr>
              <a:t>43°38'52.4"N 70°16'47.3"W</a:t>
            </a:r>
            <a:endParaRPr/>
          </a:p>
          <a:p>
            <a:endParaRPr/>
          </a:p>
        </p:txBody>
      </p:sp>
      <p:sp>
        <p:nvSpPr>
          <p:cNvPr id="113" name="TextShape 4"/>
          <p:cNvSpPr txBox="1"/>
          <p:nvPr/>
        </p:nvSpPr>
        <p:spPr>
          <a:xfrm>
            <a:off x="3931920" y="4114800"/>
            <a:ext cx="1455120" cy="8420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1600">
                <a:latin typeface="Arial"/>
              </a:rPr>
              <a:t>43°39'11.0"N 70°17'26.8"W</a:t>
            </a:r>
            <a:endParaRPr/>
          </a:p>
          <a:p>
            <a:endParaRPr/>
          </a:p>
        </p:txBody>
      </p:sp>
    </p:spTree>
  </p:cSld>
  <p:transition spd="med" advTm="10000">
    <p:fade/>
  </p:transition>
  <p:timing>
    <p:tnLst>
      <p:par>
        <p:cTn id="98" dur="indefinite" restart="never" nodeType="tmRoot">
          <p:childTnLst>
            <p:seq>
              <p:cTn id="99" nodeType="mainSeq">
                <p:childTnLst>
                  <p:par>
                    <p:cTn id="100" fill="freeze">
                      <p:stCondLst>
                        <p:cond delay="0"/>
                      </p:stCondLst>
                      <p:childTnLst>
                        <p:par>
                          <p:cTn id="101" fill="freeze">
                            <p:stCondLst>
                              <p:cond delay="0"/>
                            </p:stCondLst>
                            <p:childTnLst>
                              <p:par>
                                <p:cTn id="102" nodeType="with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10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freeze">
                            <p:stCondLst>
                              <p:cond delay="500"/>
                            </p:stCondLst>
                            <p:childTnLst>
                              <p:par>
                                <p:cTn id="106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10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freeze">
                            <p:stCondLst>
                              <p:cond delay="1000"/>
                            </p:stCondLst>
                            <p:childTnLst>
                              <p:par>
                                <p:cTn id="110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1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freeze">
                            <p:stCondLst>
                              <p:cond delay="1500"/>
                            </p:stCondLst>
                            <p:childTnLst>
                              <p:par>
                                <p:cTn id="114" nodeType="after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out">
                                      <p:cBhvr additive="repl">
                                        <p:cTn id="11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Shape 1"/>
          <p:cNvSpPr txBox="1"/>
          <p:nvPr/>
        </p:nvSpPr>
        <p:spPr>
          <a:xfrm>
            <a:off x="457200" y="274680"/>
            <a:ext cx="464796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Freeport</a:t>
            </a:r>
            <a:endParaRPr/>
          </a:p>
        </p:txBody>
      </p:sp>
      <p:pic>
        <p:nvPicPr>
          <p:cNvPr id="115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1417680"/>
            <a:ext cx="5018400" cy="3763440"/>
          </a:xfrm>
          <a:prstGeom prst="rect">
            <a:avLst/>
          </a:prstGeom>
          <a:ln>
            <a:noFill/>
          </a:ln>
        </p:spPr>
      </p:pic>
      <p:pic>
        <p:nvPicPr>
          <p:cNvPr id="116" name="Picture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4514760"/>
            <a:ext cx="3123720" cy="2342880"/>
          </a:xfrm>
          <a:prstGeom prst="rect">
            <a:avLst/>
          </a:prstGeom>
          <a:ln>
            <a:noFill/>
          </a:ln>
        </p:spPr>
      </p:pic>
      <p:pic>
        <p:nvPicPr>
          <p:cNvPr id="117" name="Picture 4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169240" y="533520"/>
            <a:ext cx="3974400" cy="2980800"/>
          </a:xfrm>
          <a:prstGeom prst="rect">
            <a:avLst/>
          </a:prstGeom>
          <a:ln>
            <a:noFill/>
          </a:ln>
        </p:spPr>
      </p:pic>
      <p:pic>
        <p:nvPicPr>
          <p:cNvPr id="118" name="Picture 5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4724280" y="3543480"/>
            <a:ext cx="4419360" cy="3314520"/>
          </a:xfrm>
          <a:prstGeom prst="rect">
            <a:avLst/>
          </a:prstGeom>
          <a:ln>
            <a:noFill/>
          </a:ln>
        </p:spPr>
      </p:pic>
      <p:sp>
        <p:nvSpPr>
          <p:cNvPr id="119" name="TextShape 2"/>
          <p:cNvSpPr txBox="1"/>
          <p:nvPr/>
        </p:nvSpPr>
        <p:spPr>
          <a:xfrm>
            <a:off x="3123720" y="5321160"/>
            <a:ext cx="1600560" cy="8967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>
                <a:latin typeface="Arial"/>
              </a:rPr>
              <a:t>43°51'18.5"N 70°06'07.8"W</a:t>
            </a:r>
            <a:endParaRPr/>
          </a:p>
          <a:p>
            <a:endParaRPr/>
          </a:p>
        </p:txBody>
      </p:sp>
    </p:spTree>
  </p:cSld>
  <p:transition spd="med" advTm="10000">
    <p:fade/>
  </p:transition>
  <p:timing>
    <p:tnLst>
      <p:par>
        <p:cTn id="117" dur="indefinite" restart="never" nodeType="tmRoot">
          <p:childTnLst>
            <p:seq>
              <p:cTn id="118" nodeType="mainSeq">
                <p:childTnLst>
                  <p:par>
                    <p:cTn id="119" fill="freeze">
                      <p:stCondLst>
                        <p:cond delay="0"/>
                      </p:stCondLst>
                      <p:childTnLst>
                        <p:par>
                          <p:cTn id="120" fill="freeze">
                            <p:stCondLst>
                              <p:cond delay="0"/>
                            </p:stCondLst>
                            <p:childTnLst>
                              <p:par>
                                <p:cTn id="121" nodeType="with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1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freeze">
                            <p:stCondLst>
                              <p:cond delay="500"/>
                            </p:stCondLst>
                            <p:childTnLst>
                              <p:par>
                                <p:cTn id="125" nodeType="after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1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freeze">
                            <p:stCondLst>
                              <p:cond delay="1000"/>
                            </p:stCondLst>
                            <p:childTnLst>
                              <p:par>
                                <p:cTn id="129" nodeType="after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1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freeze">
                            <p:stCondLst>
                              <p:cond delay="1500"/>
                            </p:stCondLst>
                            <p:childTnLst>
                              <p:par>
                                <p:cTn id="133" nodeType="after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13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Picture 2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15840" y="-14760"/>
            <a:ext cx="4896000" cy="3672000"/>
          </a:xfrm>
          <a:prstGeom prst="rect">
            <a:avLst/>
          </a:prstGeom>
          <a:ln>
            <a:noFill/>
          </a:ln>
        </p:spPr>
      </p:pic>
      <p:pic>
        <p:nvPicPr>
          <p:cNvPr id="121" name="Picture 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5840" y="2402280"/>
            <a:ext cx="5940720" cy="4455720"/>
          </a:xfrm>
          <a:prstGeom prst="rect">
            <a:avLst/>
          </a:prstGeom>
          <a:ln>
            <a:noFill/>
          </a:ln>
        </p:spPr>
      </p:pic>
      <p:pic>
        <p:nvPicPr>
          <p:cNvPr id="122" name="Picture 4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429000" y="2571840"/>
            <a:ext cx="5714640" cy="4285800"/>
          </a:xfrm>
          <a:prstGeom prst="rect">
            <a:avLst/>
          </a:prstGeom>
          <a:ln>
            <a:noFill/>
          </a:ln>
        </p:spPr>
      </p:pic>
      <p:sp>
        <p:nvSpPr>
          <p:cNvPr id="123" name="TextShape 1"/>
          <p:cNvSpPr txBox="1"/>
          <p:nvPr/>
        </p:nvSpPr>
        <p:spPr>
          <a:xfrm>
            <a:off x="5562720" y="274680"/>
            <a:ext cx="312372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Brunswick</a:t>
            </a:r>
            <a:endParaRPr/>
          </a:p>
        </p:txBody>
      </p:sp>
      <p:sp>
        <p:nvSpPr>
          <p:cNvPr id="124" name="TextShape 2"/>
          <p:cNvSpPr txBox="1"/>
          <p:nvPr/>
        </p:nvSpPr>
        <p:spPr>
          <a:xfrm>
            <a:off x="6009120" y="1392480"/>
            <a:ext cx="2129040" cy="100980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200">
                <a:latin typeface="Arial"/>
              </a:rPr>
              <a:t>43°54'41.6"N 69°57'56.2"W</a:t>
            </a:r>
            <a:endParaRPr/>
          </a:p>
          <a:p>
            <a:endParaRPr/>
          </a:p>
        </p:txBody>
      </p:sp>
    </p:spTree>
  </p:cSld>
  <p:transition spd="med" advTm="10000">
    <p:fade/>
  </p:transition>
  <p:timing>
    <p:tnLst>
      <p:par>
        <p:cTn id="136" dur="indefinite" restart="never" nodeType="tmRoot">
          <p:childTnLst>
            <p:seq>
              <p:cTn id="137" nodeType="mainSeq">
                <p:childTnLst>
                  <p:par>
                    <p:cTn id="138" fill="freeze">
                      <p:stCondLst>
                        <p:cond delay="0"/>
                      </p:stCondLst>
                      <p:childTnLst>
                        <p:par>
                          <p:cTn id="139" fill="freeze">
                            <p:stCondLst>
                              <p:cond delay="0"/>
                            </p:stCondLst>
                            <p:childTnLst>
                              <p:par>
                                <p:cTn id="140" nodeType="withEffect" fill="hold" presetClass="exit" presetID="53" presetSubtype="32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41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2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freeze">
                            <p:stCondLst>
                              <p:cond delay="8500"/>
                            </p:stCondLst>
                            <p:childTnLst>
                              <p:par>
                                <p:cTn id="146" nodeType="afterEffect" fill="hold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47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8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4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freeze">
                            <p:stCondLst>
                              <p:cond delay="9000"/>
                            </p:stCondLst>
                            <p:childTnLst>
                              <p:par>
                                <p:cTn id="152" nodeType="afterEffect" fill="hold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53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4" dur="5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457560" y="274680"/>
            <a:ext cx="8229240" cy="1142640"/>
          </a:xfrm>
          <a:prstGeom prst="rect">
            <a:avLst/>
          </a:prstGeom>
        </p:spPr>
        <p:txBody>
          <a:bodyPr anchor="ctr"/>
          <a:p>
            <a:pPr algn="ctr">
              <a:lnSpc>
                <a:spcPct val="100000"/>
              </a:lnSpc>
            </a:pPr>
            <a:r>
              <a:rPr lang="en-US" sz="4400">
                <a:solidFill>
                  <a:srgbClr val="000000"/>
                </a:solidFill>
                <a:latin typeface="Calibri"/>
              </a:rPr>
              <a:t>Cooks, Scarborough</a:t>
            </a:r>
            <a:endParaRPr/>
          </a:p>
        </p:txBody>
      </p:sp>
    </p:spTree>
  </p:cSld>
  <p:transition spd="med" advTm="50000">
    <p:fade/>
  </p:transition>
  <p:timing>
    <p:tnLst>
      <p:par>
        <p:cTn id="157" dur="indefinite" restart="never" nodeType="tmRoot">
          <p:childTnLst>
            <p:seq>
              <p:cTn id="158" nodeType="mainSeq">
                <p:childTnLst>
                  <p:par>
                    <p:cTn id="159" fill="freeze">
                      <p:stCondLst>
                        <p:cond delay="0"/>
                      </p:stCondLst>
                      <p:childTnLst>
                        <p:par>
                          <p:cTn id="160" fill="freeze">
                            <p:stCondLst>
                              <p:cond delay="0"/>
                            </p:stCondLst>
                            <p:childTnLst>
                              <p:par>
                                <p:cTn id="161" nodeType="after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  <p:par>
                          <p:cTn id="162" fill="freeze">
                            <p:stCondLst>
                              <p:cond delay="0"/>
                            </p:stCondLst>
                            <p:childTnLst>
                              <p:par>
                                <p:cTn id="163" nodeType="after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64" restart="whenNotActive" nodeType="interactiveSeq" fill="hold">
                <p:childTnLst>
                  <p:par>
                    <p:cTn id="165" fill="freeze">
                      <p:stCondLst/>
                      <p:childTnLst>
                        <p:par>
                          <p:cTn id="166" fill="freeze">
                            <p:stCondLst>
                              <p:cond delay="0"/>
                            </p:stCondLst>
                            <p:childTnLst>
                              <p:par>
                                <p:cTn id="167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id="168" restart="whenNotActive" nodeType="interactiveSeq" fill="hold">
                <p:childTnLst>
                  <p:par>
                    <p:cTn id="169" fill="freeze">
                      <p:stCondLst/>
                      <p:childTnLst>
                        <p:par>
                          <p:cTn id="170" fill="freeze">
                            <p:stCondLst>
                              <p:cond delay="0"/>
                            </p:stCondLst>
                            <p:childTnLst>
                              <p:par>
                                <p:cTn id="171" nodeType="clickEffect" fill="hold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